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sldIdLst>
    <p:sldId id="256" r:id="rId5"/>
    <p:sldId id="261" r:id="rId6"/>
    <p:sldId id="262" r:id="rId7"/>
    <p:sldId id="269" r:id="rId8"/>
    <p:sldId id="270" r:id="rId9"/>
    <p:sldId id="266" r:id="rId10"/>
    <p:sldId id="271"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C0956A-EC23-4467-BA4B-ABCFADE8384D}" v="85" dt="2024-01-11T08:29:42.9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0" d="100"/>
          <a:sy n="50" d="100"/>
        </p:scale>
        <p:origin x="23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ne Holm" userId="7d842e5b-cf67-4c81-b6ad-77c74fa52b7c" providerId="ADAL" clId="{69C0956A-EC23-4467-BA4B-ABCFADE8384D}"/>
    <pc:docChg chg="modSld">
      <pc:chgData name="Lone Holm" userId="7d842e5b-cf67-4c81-b6ad-77c74fa52b7c" providerId="ADAL" clId="{69C0956A-EC23-4467-BA4B-ABCFADE8384D}" dt="2024-06-07T12:45:47.450" v="323" actId="20577"/>
      <pc:docMkLst>
        <pc:docMk/>
      </pc:docMkLst>
      <pc:sldChg chg="modSp mod">
        <pc:chgData name="Lone Holm" userId="7d842e5b-cf67-4c81-b6ad-77c74fa52b7c" providerId="ADAL" clId="{69C0956A-EC23-4467-BA4B-ABCFADE8384D}" dt="2024-01-10T21:52:19.966" v="14" actId="20577"/>
        <pc:sldMkLst>
          <pc:docMk/>
          <pc:sldMk cId="1476978687" sldId="262"/>
        </pc:sldMkLst>
        <pc:spChg chg="mod">
          <ac:chgData name="Lone Holm" userId="7d842e5b-cf67-4c81-b6ad-77c74fa52b7c" providerId="ADAL" clId="{69C0956A-EC23-4467-BA4B-ABCFADE8384D}" dt="2024-01-10T21:52:19.966" v="14" actId="20577"/>
          <ac:spMkLst>
            <pc:docMk/>
            <pc:sldMk cId="1476978687" sldId="262"/>
            <ac:spMk id="3" creationId="{B4FB3273-DC66-E29F-F208-56F9F1873FA9}"/>
          </ac:spMkLst>
        </pc:spChg>
      </pc:sldChg>
      <pc:sldChg chg="modSp mod">
        <pc:chgData name="Lone Holm" userId="7d842e5b-cf67-4c81-b6ad-77c74fa52b7c" providerId="ADAL" clId="{69C0956A-EC23-4467-BA4B-ABCFADE8384D}" dt="2024-01-10T21:58:55.858" v="90" actId="20577"/>
        <pc:sldMkLst>
          <pc:docMk/>
          <pc:sldMk cId="2858522632" sldId="266"/>
        </pc:sldMkLst>
        <pc:spChg chg="mod">
          <ac:chgData name="Lone Holm" userId="7d842e5b-cf67-4c81-b6ad-77c74fa52b7c" providerId="ADAL" clId="{69C0956A-EC23-4467-BA4B-ABCFADE8384D}" dt="2024-01-10T21:58:55.858" v="90" actId="20577"/>
          <ac:spMkLst>
            <pc:docMk/>
            <pc:sldMk cId="2858522632" sldId="266"/>
            <ac:spMk id="3" creationId="{E7550017-026C-B0F5-B0FA-E245D354FCB8}"/>
          </ac:spMkLst>
        </pc:spChg>
      </pc:sldChg>
      <pc:sldChg chg="modSp mod">
        <pc:chgData name="Lone Holm" userId="7d842e5b-cf67-4c81-b6ad-77c74fa52b7c" providerId="ADAL" clId="{69C0956A-EC23-4467-BA4B-ABCFADE8384D}" dt="2024-06-07T12:45:47.450" v="323" actId="20577"/>
        <pc:sldMkLst>
          <pc:docMk/>
          <pc:sldMk cId="2599199670" sldId="267"/>
        </pc:sldMkLst>
        <pc:spChg chg="mod">
          <ac:chgData name="Lone Holm" userId="7d842e5b-cf67-4c81-b6ad-77c74fa52b7c" providerId="ADAL" clId="{69C0956A-EC23-4467-BA4B-ABCFADE8384D}" dt="2024-06-07T12:45:47.450" v="323" actId="20577"/>
          <ac:spMkLst>
            <pc:docMk/>
            <pc:sldMk cId="2599199670" sldId="267"/>
            <ac:spMk id="3" creationId="{87640BA6-CFD8-AECB-3F09-2EF22B87C823}"/>
          </ac:spMkLst>
        </pc:spChg>
      </pc:sldChg>
      <pc:sldChg chg="addSp delSp modSp mod">
        <pc:chgData name="Lone Holm" userId="7d842e5b-cf67-4c81-b6ad-77c74fa52b7c" providerId="ADAL" clId="{69C0956A-EC23-4467-BA4B-ABCFADE8384D}" dt="2024-01-10T21:57:08.908" v="69" actId="20577"/>
        <pc:sldMkLst>
          <pc:docMk/>
          <pc:sldMk cId="3974421197" sldId="269"/>
        </pc:sldMkLst>
        <pc:spChg chg="mod">
          <ac:chgData name="Lone Holm" userId="7d842e5b-cf67-4c81-b6ad-77c74fa52b7c" providerId="ADAL" clId="{69C0956A-EC23-4467-BA4B-ABCFADE8384D}" dt="2024-01-10T21:57:08.908" v="69" actId="20577"/>
          <ac:spMkLst>
            <pc:docMk/>
            <pc:sldMk cId="3974421197" sldId="269"/>
            <ac:spMk id="2" creationId="{0F3F2B54-256C-07E4-06E1-6E3C04CC359B}"/>
          </ac:spMkLst>
        </pc:spChg>
        <pc:picChg chg="add del mod">
          <ac:chgData name="Lone Holm" userId="7d842e5b-cf67-4c81-b6ad-77c74fa52b7c" providerId="ADAL" clId="{69C0956A-EC23-4467-BA4B-ABCFADE8384D}" dt="2024-01-10T21:55:39.592" v="55"/>
          <ac:picMkLst>
            <pc:docMk/>
            <pc:sldMk cId="3974421197" sldId="269"/>
            <ac:picMk id="1026" creationId="{E2CC093E-6514-B27B-734B-7C1B6411B972}"/>
          </ac:picMkLst>
        </pc:picChg>
        <pc:picChg chg="add mod">
          <ac:chgData name="Lone Holm" userId="7d842e5b-cf67-4c81-b6ad-77c74fa52b7c" providerId="ADAL" clId="{69C0956A-EC23-4467-BA4B-ABCFADE8384D}" dt="2024-01-10T21:55:52.115" v="58" actId="1076"/>
          <ac:picMkLst>
            <pc:docMk/>
            <pc:sldMk cId="3974421197" sldId="269"/>
            <ac:picMk id="1028" creationId="{2C99DC0D-507B-646C-362E-796FC3679961}"/>
          </ac:picMkLst>
        </pc:picChg>
      </pc:sldChg>
      <pc:sldChg chg="addSp delSp modSp mod">
        <pc:chgData name="Lone Holm" userId="7d842e5b-cf67-4c81-b6ad-77c74fa52b7c" providerId="ADAL" clId="{69C0956A-EC23-4467-BA4B-ABCFADE8384D}" dt="2024-01-11T08:29:42.923" v="295" actId="1035"/>
        <pc:sldMkLst>
          <pc:docMk/>
          <pc:sldMk cId="3167735382" sldId="271"/>
        </pc:sldMkLst>
        <pc:spChg chg="mod">
          <ac:chgData name="Lone Holm" userId="7d842e5b-cf67-4c81-b6ad-77c74fa52b7c" providerId="ADAL" clId="{69C0956A-EC23-4467-BA4B-ABCFADE8384D}" dt="2024-01-10T22:01:47.345" v="119" actId="20577"/>
          <ac:spMkLst>
            <pc:docMk/>
            <pc:sldMk cId="3167735382" sldId="271"/>
            <ac:spMk id="2" creationId="{B880AD7B-F9F2-8DB3-1E6A-989AD36EFECF}"/>
          </ac:spMkLst>
        </pc:spChg>
        <pc:spChg chg="mod">
          <ac:chgData name="Lone Holm" userId="7d842e5b-cf67-4c81-b6ad-77c74fa52b7c" providerId="ADAL" clId="{69C0956A-EC23-4467-BA4B-ABCFADE8384D}" dt="2024-01-11T08:29:42.923" v="295" actId="1035"/>
          <ac:spMkLst>
            <pc:docMk/>
            <pc:sldMk cId="3167735382" sldId="271"/>
            <ac:spMk id="6" creationId="{3F1AA7E4-8E72-F6D5-26F0-26D8189769E5}"/>
          </ac:spMkLst>
        </pc:spChg>
        <pc:spChg chg="mod">
          <ac:chgData name="Lone Holm" userId="7d842e5b-cf67-4c81-b6ad-77c74fa52b7c" providerId="ADAL" clId="{69C0956A-EC23-4467-BA4B-ABCFADE8384D}" dt="2024-01-11T07:08:05.676" v="173" actId="1038"/>
          <ac:spMkLst>
            <pc:docMk/>
            <pc:sldMk cId="3167735382" sldId="271"/>
            <ac:spMk id="12" creationId="{B43A06F1-7261-D478-B9E8-E3D63F8B3399}"/>
          </ac:spMkLst>
        </pc:spChg>
        <pc:picChg chg="add mod">
          <ac:chgData name="Lone Holm" userId="7d842e5b-cf67-4c81-b6ad-77c74fa52b7c" providerId="ADAL" clId="{69C0956A-EC23-4467-BA4B-ABCFADE8384D}" dt="2024-01-11T07:08:13.984" v="174" actId="1076"/>
          <ac:picMkLst>
            <pc:docMk/>
            <pc:sldMk cId="3167735382" sldId="271"/>
            <ac:picMk id="4" creationId="{53E1CBA7-9A7E-E4BB-4D24-5E6A125BBE40}"/>
          </ac:picMkLst>
        </pc:picChg>
        <pc:picChg chg="add mod">
          <ac:chgData name="Lone Holm" userId="7d842e5b-cf67-4c81-b6ad-77c74fa52b7c" providerId="ADAL" clId="{69C0956A-EC23-4467-BA4B-ABCFADE8384D}" dt="2024-01-11T08:26:59.442" v="270" actId="1076"/>
          <ac:picMkLst>
            <pc:docMk/>
            <pc:sldMk cId="3167735382" sldId="271"/>
            <ac:picMk id="7" creationId="{F4E133EF-DA05-8019-CE21-3220243EF5D9}"/>
          </ac:picMkLst>
        </pc:picChg>
        <pc:picChg chg="add mod">
          <ac:chgData name="Lone Holm" userId="7d842e5b-cf67-4c81-b6ad-77c74fa52b7c" providerId="ADAL" clId="{69C0956A-EC23-4467-BA4B-ABCFADE8384D}" dt="2024-01-11T08:27:39.041" v="272" actId="1076"/>
          <ac:picMkLst>
            <pc:docMk/>
            <pc:sldMk cId="3167735382" sldId="271"/>
            <ac:picMk id="9" creationId="{BBB46264-C013-E8B1-619B-98AE2157F284}"/>
          </ac:picMkLst>
        </pc:picChg>
        <pc:picChg chg="del">
          <ac:chgData name="Lone Holm" userId="7d842e5b-cf67-4c81-b6ad-77c74fa52b7c" providerId="ADAL" clId="{69C0956A-EC23-4467-BA4B-ABCFADE8384D}" dt="2024-01-10T22:01:18.599" v="118" actId="478"/>
          <ac:picMkLst>
            <pc:docMk/>
            <pc:sldMk cId="3167735382" sldId="271"/>
            <ac:picMk id="1026" creationId="{C53C8ABF-2CCF-B9BC-C0C0-25187BF5E5E6}"/>
          </ac:picMkLst>
        </pc:picChg>
        <pc:picChg chg="del">
          <ac:chgData name="Lone Holm" userId="7d842e5b-cf67-4c81-b6ad-77c74fa52b7c" providerId="ADAL" clId="{69C0956A-EC23-4467-BA4B-ABCFADE8384D}" dt="2024-01-10T22:01:15.202" v="117" actId="478"/>
          <ac:picMkLst>
            <pc:docMk/>
            <pc:sldMk cId="3167735382" sldId="271"/>
            <ac:picMk id="1027" creationId="{FDC3F0FD-E030-85CF-1218-4C37E41FBE8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da-DK"/>
              <a:t>Klik for at redigere titeltypografien i masteren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da-DK"/>
              <a:t>Klik for at redigere titeltypografien i masteren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7" name="Date Placeholder 6"/>
          <p:cNvSpPr>
            <a:spLocks noGrp="1"/>
          </p:cNvSpPr>
          <p:nvPr>
            <p:ph type="dt" sz="half" idx="10"/>
          </p:nvPr>
        </p:nvSpPr>
        <p:spPr/>
        <p:txBody>
          <a:bodyPr/>
          <a:lstStyle/>
          <a:p>
            <a:fld id="{1160EA64-D806-43AC-9DF2-F8C432F32B4C}" type="datetimeFigureOut">
              <a:rPr lang="en-US" dirty="0"/>
              <a:t>6/7/2024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6/7/2024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Content Placeholder 3"/>
          <p:cNvSpPr>
            <a:spLocks noGrp="1"/>
          </p:cNvSpPr>
          <p:nvPr>
            <p:ph sz="half" idx="2"/>
          </p:nvPr>
        </p:nvSpPr>
        <p:spPr>
          <a:xfrm>
            <a:off x="1583436" y="3143250"/>
            <a:ext cx="4270248" cy="259677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7" name="Date Placeholder 6"/>
          <p:cNvSpPr>
            <a:spLocks noGrp="1"/>
          </p:cNvSpPr>
          <p:nvPr>
            <p:ph type="dt" sz="half" idx="10"/>
          </p:nvPr>
        </p:nvSpPr>
        <p:spPr/>
        <p:txBody>
          <a:bodyPr/>
          <a:lstStyle/>
          <a:p>
            <a:fld id="{4F7D4976-E339-4826-83B7-FBD03F55ECF8}" type="datetimeFigureOut">
              <a:rPr lang="en-US" dirty="0"/>
              <a:t>6/7/2024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da-DK"/>
              <a:t>Klik for at redigere titeltypografien i masteren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da-DK"/>
              <a:t>Klik for at redigere titeltypografien i masteren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9" name="Date Placeholder 8"/>
          <p:cNvSpPr>
            <a:spLocks noGrp="1"/>
          </p:cNvSpPr>
          <p:nvPr>
            <p:ph type="dt" sz="half" idx="10"/>
          </p:nvPr>
        </p:nvSpPr>
        <p:spPr/>
        <p:txBody>
          <a:bodyPr/>
          <a:lstStyle/>
          <a:p>
            <a:fld id="{D1BE4249-C0D0-4B06-8692-E8BB871AF643}" type="datetimeFigureOut">
              <a:rPr lang="en-US" dirty="0"/>
              <a:t>6/7/2024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6/7/2024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6/7/2024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earningapps.org/watch?v=pk431fzza24"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bpb.de/mediathek/video/317513/monika-schnitzer-wie-hat-sich-die-eu-in-der-corona-krise-bis-jetzt-geschlagen/" TargetMode="External"/><Relationship Id="rId7" Type="http://schemas.openxmlformats.org/officeDocument/2006/relationships/image" Target="../media/image3.png"/><Relationship Id="rId2" Type="http://schemas.openxmlformats.org/officeDocument/2006/relationships/hyperlink" Target="https://www.bpb.de/mediathek/video/317523/monika-schnitzer-wie-wird-sich-die-pandemie-auf-europas-wirtschaft-auswirken/"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bpb.de/mediathek/video/317518/marcel-fratzscher-wie-wird-sich-die-pandemie-auf-europas-wirtschaft-auswirken/" TargetMode="External"/><Relationship Id="rId4" Type="http://schemas.openxmlformats.org/officeDocument/2006/relationships/hyperlink" Target="https://www.bpb.de/mediathek/video/317512/marcel-fratzscher-wie-hat-sich-die-eu-in-der-corona-krise-bis-jetzt-geschlage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623A38-DCD8-FF64-4B66-791976D327FB}"/>
              </a:ext>
            </a:extLst>
          </p:cNvPr>
          <p:cNvSpPr>
            <a:spLocks noGrp="1"/>
          </p:cNvSpPr>
          <p:nvPr>
            <p:ph type="ctrTitle"/>
          </p:nvPr>
        </p:nvSpPr>
        <p:spPr/>
        <p:txBody>
          <a:bodyPr/>
          <a:lstStyle/>
          <a:p>
            <a:pPr marL="0" indent="0">
              <a:buNone/>
            </a:pPr>
            <a:r>
              <a:rPr lang="da-DK" dirty="0" err="1"/>
              <a:t>Vorbereitung</a:t>
            </a:r>
            <a:r>
              <a:rPr lang="da-DK" dirty="0"/>
              <a:t> der </a:t>
            </a:r>
            <a:r>
              <a:rPr lang="da-DK" dirty="0" err="1"/>
              <a:t>Plenartagung</a:t>
            </a:r>
            <a:endParaRPr lang="da-DK" dirty="0"/>
          </a:p>
        </p:txBody>
      </p:sp>
    </p:spTree>
    <p:extLst>
      <p:ext uri="{BB962C8B-B14F-4D97-AF65-F5344CB8AC3E}">
        <p14:creationId xmlns:p14="http://schemas.microsoft.com/office/powerpoint/2010/main" val="308812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E221B6-832B-2B1E-D255-F02E2EE60AE5}"/>
              </a:ext>
            </a:extLst>
          </p:cNvPr>
          <p:cNvSpPr>
            <a:spLocks noGrp="1"/>
          </p:cNvSpPr>
          <p:nvPr>
            <p:ph type="title"/>
          </p:nvPr>
        </p:nvSpPr>
        <p:spPr/>
        <p:txBody>
          <a:bodyPr/>
          <a:lstStyle/>
          <a:p>
            <a:r>
              <a:rPr lang="de-DE" dirty="0"/>
              <a:t>Der Unterrichtsverlauf</a:t>
            </a:r>
          </a:p>
        </p:txBody>
      </p:sp>
      <p:sp>
        <p:nvSpPr>
          <p:cNvPr id="3" name="Pladsholder til indhold 2">
            <a:extLst>
              <a:ext uri="{FF2B5EF4-FFF2-40B4-BE49-F238E27FC236}">
                <a16:creationId xmlns:a16="http://schemas.microsoft.com/office/drawing/2014/main" id="{BB23F0D5-19D9-1902-285B-79C3C71995B7}"/>
              </a:ext>
            </a:extLst>
          </p:cNvPr>
          <p:cNvSpPr>
            <a:spLocks noGrp="1"/>
          </p:cNvSpPr>
          <p:nvPr>
            <p:ph idx="1"/>
          </p:nvPr>
        </p:nvSpPr>
        <p:spPr>
          <a:xfrm>
            <a:off x="2231136" y="2529332"/>
            <a:ext cx="7729728" cy="3586615"/>
          </a:xfrm>
        </p:spPr>
        <p:txBody>
          <a:bodyPr>
            <a:normAutofit fontScale="92500" lnSpcReduction="10000"/>
          </a:bodyPr>
          <a:lstStyle/>
          <a:p>
            <a:pPr marL="0" indent="0">
              <a:buNone/>
            </a:pPr>
            <a:r>
              <a:rPr lang="de-DE" dirty="0"/>
              <a:t>Modul 1: Was ist die Europäische Union?</a:t>
            </a:r>
          </a:p>
          <a:p>
            <a:pPr marL="0" indent="0">
              <a:buNone/>
            </a:pPr>
            <a:r>
              <a:rPr lang="de-DE" dirty="0"/>
              <a:t>Modul 2: Was ist die Europäische Union?</a:t>
            </a:r>
          </a:p>
          <a:p>
            <a:pPr marL="0" indent="0">
              <a:buNone/>
            </a:pPr>
            <a:r>
              <a:rPr lang="de-DE" dirty="0"/>
              <a:t>Modul 3: </a:t>
            </a:r>
            <a:r>
              <a:rPr lang="de-DE" dirty="0">
                <a:latin typeface="Calibri" panose="020F0502020204030204" pitchFamily="34" charset="0"/>
                <a:ea typeface="Calibri" panose="020F0502020204030204" pitchFamily="34" charset="0"/>
                <a:cs typeface="Times New Roman" panose="02020603050405020304" pitchFamily="18" charset="0"/>
              </a:rPr>
              <a:t>Wie funktioniert die Europäische Union?</a:t>
            </a:r>
            <a:endParaRPr lang="de-DE" dirty="0"/>
          </a:p>
          <a:p>
            <a:pPr marL="0" indent="0">
              <a:buNone/>
            </a:pPr>
            <a:r>
              <a:rPr lang="de-DE" dirty="0"/>
              <a:t>Modul 4: Die deutsche Geschichte</a:t>
            </a:r>
            <a:endParaRPr lang="de-DE" dirty="0">
              <a:highlight>
                <a:srgbClr val="FFFF00"/>
              </a:highlight>
            </a:endParaRPr>
          </a:p>
          <a:p>
            <a:pPr marL="0" indent="0">
              <a:buNone/>
            </a:pPr>
            <a:r>
              <a:rPr lang="de-DE" dirty="0"/>
              <a:t>Modul 5: Die deutsche Geschichte</a:t>
            </a:r>
            <a:endParaRPr lang="de-DE" dirty="0">
              <a:highlight>
                <a:srgbClr val="FFFF00"/>
              </a:highlight>
            </a:endParaRPr>
          </a:p>
          <a:p>
            <a:pPr marL="0" indent="0">
              <a:buNone/>
            </a:pPr>
            <a:r>
              <a:rPr lang="de-DE" dirty="0"/>
              <a:t>Modul 6: Politische Parteien in Deutschland</a:t>
            </a:r>
          </a:p>
          <a:p>
            <a:pPr marL="0" indent="0">
              <a:buNone/>
            </a:pPr>
            <a:r>
              <a:rPr lang="de-DE" dirty="0"/>
              <a:t>Modul 7: Die politischen Fraktionen im Europa-Parlament</a:t>
            </a:r>
          </a:p>
          <a:p>
            <a:pPr marL="0" indent="0">
              <a:buNone/>
            </a:pPr>
            <a:r>
              <a:rPr lang="de-DE" b="1" dirty="0"/>
              <a:t>Modul 8: Vorbereitung der Plenartagung</a:t>
            </a:r>
          </a:p>
          <a:p>
            <a:pPr marL="0" indent="0">
              <a:buNone/>
            </a:pPr>
            <a:r>
              <a:rPr lang="de-DE" dirty="0"/>
              <a:t>Modul 9: Vorbereitung der Plenartagung</a:t>
            </a:r>
          </a:p>
          <a:p>
            <a:pPr marL="0" indent="0">
              <a:buNone/>
            </a:pPr>
            <a:r>
              <a:rPr lang="de-DE" dirty="0"/>
              <a:t>Modul 10: Plenartagung</a:t>
            </a:r>
          </a:p>
        </p:txBody>
      </p:sp>
    </p:spTree>
    <p:extLst>
      <p:ext uri="{BB962C8B-B14F-4D97-AF65-F5344CB8AC3E}">
        <p14:creationId xmlns:p14="http://schemas.microsoft.com/office/powerpoint/2010/main" val="3146074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10C0BB-E1B3-A8C9-53C5-BA6CED674210}"/>
              </a:ext>
            </a:extLst>
          </p:cNvPr>
          <p:cNvSpPr>
            <a:spLocks noGrp="1"/>
          </p:cNvSpPr>
          <p:nvPr>
            <p:ph type="title"/>
          </p:nvPr>
        </p:nvSpPr>
        <p:spPr/>
        <p:txBody>
          <a:bodyPr/>
          <a:lstStyle/>
          <a:p>
            <a:pPr marL="0" indent="0">
              <a:buNone/>
            </a:pPr>
            <a:r>
              <a:rPr lang="de-DE" dirty="0"/>
              <a:t>Vorbereitung der Plenartagung</a:t>
            </a:r>
            <a:endParaRPr lang="es-ES" dirty="0"/>
          </a:p>
        </p:txBody>
      </p:sp>
      <p:sp>
        <p:nvSpPr>
          <p:cNvPr id="3" name="Pladsholder til indhold 2">
            <a:extLst>
              <a:ext uri="{FF2B5EF4-FFF2-40B4-BE49-F238E27FC236}">
                <a16:creationId xmlns:a16="http://schemas.microsoft.com/office/drawing/2014/main" id="{B4FB3273-DC66-E29F-F208-56F9F1873FA9}"/>
              </a:ext>
            </a:extLst>
          </p:cNvPr>
          <p:cNvSpPr>
            <a:spLocks noGrp="1"/>
          </p:cNvSpPr>
          <p:nvPr>
            <p:ph idx="1"/>
          </p:nvPr>
        </p:nvSpPr>
        <p:spPr/>
        <p:txBody>
          <a:bodyPr>
            <a:normAutofit/>
          </a:bodyPr>
          <a:lstStyle/>
          <a:p>
            <a:pPr marL="342900" indent="-342900">
              <a:buClrTx/>
              <a:buFont typeface="Arial" panose="020B0604020202020204" pitchFamily="34" charset="0"/>
              <a:buAutoNum type="arabicPeriod"/>
            </a:pPr>
            <a:r>
              <a:rPr lang="de-DE" dirty="0"/>
              <a:t>Kreuzworträtsel</a:t>
            </a:r>
          </a:p>
          <a:p>
            <a:pPr marL="342900" indent="-342900">
              <a:buClrTx/>
              <a:buAutoNum type="arabicPeriod"/>
            </a:pPr>
            <a:r>
              <a:rPr lang="de-DE" dirty="0"/>
              <a:t>Die Institutionen der EU – eine Wiederholung</a:t>
            </a:r>
          </a:p>
          <a:p>
            <a:pPr marL="342900" indent="-342900">
              <a:buClrTx/>
              <a:buAutoNum type="arabicPeriod"/>
            </a:pPr>
            <a:r>
              <a:rPr lang="de-DE" dirty="0"/>
              <a:t>Deutschland und Verteidigung</a:t>
            </a:r>
          </a:p>
          <a:p>
            <a:pPr marL="342900" indent="-342900">
              <a:buClrTx/>
              <a:buAutoNum type="arabicPeriod"/>
            </a:pPr>
            <a:r>
              <a:rPr lang="de-DE" dirty="0"/>
              <a:t>Der Gesetzentwurf</a:t>
            </a:r>
          </a:p>
        </p:txBody>
      </p:sp>
    </p:spTree>
    <p:extLst>
      <p:ext uri="{BB962C8B-B14F-4D97-AF65-F5344CB8AC3E}">
        <p14:creationId xmlns:p14="http://schemas.microsoft.com/office/powerpoint/2010/main" val="1476978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3F2B54-256C-07E4-06E1-6E3C04CC359B}"/>
              </a:ext>
            </a:extLst>
          </p:cNvPr>
          <p:cNvSpPr>
            <a:spLocks noGrp="1"/>
          </p:cNvSpPr>
          <p:nvPr>
            <p:ph type="ctrTitle"/>
          </p:nvPr>
        </p:nvSpPr>
        <p:spPr>
          <a:xfrm>
            <a:off x="433252" y="1719943"/>
            <a:ext cx="7652657" cy="3418114"/>
          </a:xfrm>
        </p:spPr>
        <p:txBody>
          <a:bodyPr>
            <a:normAutofit/>
          </a:bodyPr>
          <a:lstStyle/>
          <a:p>
            <a:br>
              <a:rPr lang="da-DK" sz="3600" b="1" dirty="0"/>
            </a:br>
            <a:r>
              <a:rPr lang="da-DK" sz="3600" b="1" dirty="0" err="1"/>
              <a:t>Kreuzworträtsel</a:t>
            </a:r>
            <a:br>
              <a:rPr lang="da-DK" sz="3600" b="1" dirty="0"/>
            </a:br>
            <a:br>
              <a:rPr lang="da-DK" sz="2000" dirty="0"/>
            </a:br>
            <a:r>
              <a:rPr lang="da-DK" sz="1800" dirty="0"/>
              <a:t>LINK: </a:t>
            </a:r>
            <a:r>
              <a:rPr lang="da-DK" sz="1800" dirty="0">
                <a:hlinkClick r:id="rId2"/>
              </a:rPr>
              <a:t>https://learningapps.org/watch?v=pk431fzza24</a:t>
            </a:r>
            <a:br>
              <a:rPr lang="da-DK" sz="1800" dirty="0"/>
            </a:br>
            <a:br>
              <a:rPr lang="da-DK" sz="2000" dirty="0"/>
            </a:br>
            <a:endParaRPr lang="da-DK" sz="2000" dirty="0"/>
          </a:p>
        </p:txBody>
      </p:sp>
      <p:pic>
        <p:nvPicPr>
          <p:cNvPr id="1028" name="Picture 4">
            <a:extLst>
              <a:ext uri="{FF2B5EF4-FFF2-40B4-BE49-F238E27FC236}">
                <a16:creationId xmlns:a16="http://schemas.microsoft.com/office/drawing/2014/main" id="{2C99DC0D-507B-646C-362E-796FC36799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0634" y="1719943"/>
            <a:ext cx="3418114" cy="3418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421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10C0BB-E1B3-A8C9-53C5-BA6CED674210}"/>
              </a:ext>
            </a:extLst>
          </p:cNvPr>
          <p:cNvSpPr>
            <a:spLocks noGrp="1"/>
          </p:cNvSpPr>
          <p:nvPr>
            <p:ph type="title"/>
          </p:nvPr>
        </p:nvSpPr>
        <p:spPr>
          <a:xfrm>
            <a:off x="2231136" y="494792"/>
            <a:ext cx="7729728" cy="1188720"/>
          </a:xfrm>
        </p:spPr>
        <p:txBody>
          <a:bodyPr/>
          <a:lstStyle/>
          <a:p>
            <a:pPr marL="0" indent="0">
              <a:buNone/>
            </a:pPr>
            <a:r>
              <a:rPr lang="de-DE" dirty="0"/>
              <a:t>Die Institutionen der EU</a:t>
            </a:r>
            <a:endParaRPr lang="es-ES" dirty="0"/>
          </a:p>
        </p:txBody>
      </p:sp>
      <p:sp>
        <p:nvSpPr>
          <p:cNvPr id="3" name="Pladsholder til indhold 2">
            <a:extLst>
              <a:ext uri="{FF2B5EF4-FFF2-40B4-BE49-F238E27FC236}">
                <a16:creationId xmlns:a16="http://schemas.microsoft.com/office/drawing/2014/main" id="{B4FB3273-DC66-E29F-F208-56F9F1873FA9}"/>
              </a:ext>
            </a:extLst>
          </p:cNvPr>
          <p:cNvSpPr>
            <a:spLocks noGrp="1"/>
          </p:cNvSpPr>
          <p:nvPr>
            <p:ph idx="1"/>
          </p:nvPr>
        </p:nvSpPr>
        <p:spPr>
          <a:xfrm>
            <a:off x="262636" y="2527300"/>
            <a:ext cx="2019300" cy="4089400"/>
          </a:xfrm>
        </p:spPr>
        <p:txBody>
          <a:bodyPr>
            <a:normAutofit/>
          </a:bodyPr>
          <a:lstStyle/>
          <a:p>
            <a:pPr marL="0" indent="0">
              <a:buClrTx/>
              <a:buNone/>
            </a:pPr>
            <a:r>
              <a:rPr lang="de-DE" sz="2000" dirty="0"/>
              <a:t>705 Abgeordnete</a:t>
            </a:r>
          </a:p>
          <a:p>
            <a:pPr marL="0" indent="0">
              <a:buClrTx/>
              <a:buNone/>
            </a:pPr>
            <a:r>
              <a:rPr lang="de-DE" sz="2000" dirty="0"/>
              <a:t>27 Ministerinnen und Minister</a:t>
            </a:r>
          </a:p>
          <a:p>
            <a:pPr marL="0" indent="0">
              <a:buClrTx/>
              <a:buNone/>
            </a:pPr>
            <a:r>
              <a:rPr lang="de-DE" sz="2000" dirty="0"/>
              <a:t>Entwurf von Gesetzen</a:t>
            </a:r>
          </a:p>
          <a:p>
            <a:pPr marL="0" indent="0">
              <a:buClrTx/>
              <a:buNone/>
            </a:pPr>
            <a:r>
              <a:rPr lang="de-DE" sz="2000" dirty="0"/>
              <a:t>Direkte Wahlen alle 5 Jahre</a:t>
            </a:r>
          </a:p>
          <a:p>
            <a:pPr marL="0" indent="0">
              <a:buClrTx/>
              <a:buNone/>
            </a:pPr>
            <a:r>
              <a:rPr lang="de-DE" sz="2000" dirty="0"/>
              <a:t>Einstimmigkeit in Sicherheitsfragen</a:t>
            </a:r>
          </a:p>
          <a:p>
            <a:pPr marL="0" indent="0">
              <a:buClrTx/>
              <a:buNone/>
            </a:pPr>
            <a:r>
              <a:rPr lang="de-DE" sz="2000" dirty="0"/>
              <a:t>Verwaltung der EU-Haushalt</a:t>
            </a:r>
          </a:p>
          <a:p>
            <a:pPr marL="0" indent="0">
              <a:buClrTx/>
              <a:buNone/>
            </a:pPr>
            <a:endParaRPr lang="de-DE" sz="2000" dirty="0"/>
          </a:p>
          <a:p>
            <a:pPr marL="0" indent="0">
              <a:buClrTx/>
              <a:buNone/>
            </a:pPr>
            <a:endParaRPr lang="de-DE" sz="2000" dirty="0"/>
          </a:p>
        </p:txBody>
      </p:sp>
      <p:sp>
        <p:nvSpPr>
          <p:cNvPr id="4" name="Rektangel 3">
            <a:extLst>
              <a:ext uri="{FF2B5EF4-FFF2-40B4-BE49-F238E27FC236}">
                <a16:creationId xmlns:a16="http://schemas.microsoft.com/office/drawing/2014/main" id="{700A649B-A74A-E005-EFCE-ED7D38C348F1}"/>
              </a:ext>
            </a:extLst>
          </p:cNvPr>
          <p:cNvSpPr/>
          <p:nvPr/>
        </p:nvSpPr>
        <p:spPr>
          <a:xfrm>
            <a:off x="4699000" y="2844800"/>
            <a:ext cx="2781300" cy="12827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2400" dirty="0"/>
              <a:t>Die </a:t>
            </a:r>
            <a:r>
              <a:rPr lang="da-DK" sz="2400" dirty="0" err="1"/>
              <a:t>Europäische</a:t>
            </a:r>
            <a:r>
              <a:rPr lang="da-DK" sz="2400" dirty="0"/>
              <a:t> Kommission</a:t>
            </a:r>
          </a:p>
        </p:txBody>
      </p:sp>
      <p:sp>
        <p:nvSpPr>
          <p:cNvPr id="5" name="Rektangel 4">
            <a:extLst>
              <a:ext uri="{FF2B5EF4-FFF2-40B4-BE49-F238E27FC236}">
                <a16:creationId xmlns:a16="http://schemas.microsoft.com/office/drawing/2014/main" id="{DE8802AF-9840-D06A-E51A-7B6242DA8EC8}"/>
              </a:ext>
            </a:extLst>
          </p:cNvPr>
          <p:cNvSpPr/>
          <p:nvPr/>
        </p:nvSpPr>
        <p:spPr>
          <a:xfrm>
            <a:off x="2819400" y="4851027"/>
            <a:ext cx="2781300" cy="12827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2400" dirty="0"/>
              <a:t>Das </a:t>
            </a:r>
            <a:r>
              <a:rPr lang="da-DK" sz="2400" dirty="0" err="1"/>
              <a:t>Europäische</a:t>
            </a:r>
            <a:r>
              <a:rPr lang="da-DK" sz="2400" dirty="0"/>
              <a:t> </a:t>
            </a:r>
          </a:p>
          <a:p>
            <a:pPr algn="ctr"/>
            <a:r>
              <a:rPr lang="da-DK" sz="2400" dirty="0"/>
              <a:t>Parlament</a:t>
            </a:r>
          </a:p>
        </p:txBody>
      </p:sp>
      <p:sp>
        <p:nvSpPr>
          <p:cNvPr id="6" name="Rektangel 5">
            <a:extLst>
              <a:ext uri="{FF2B5EF4-FFF2-40B4-BE49-F238E27FC236}">
                <a16:creationId xmlns:a16="http://schemas.microsoft.com/office/drawing/2014/main" id="{FB9E3B23-C298-A678-81E7-48370709FD95}"/>
              </a:ext>
            </a:extLst>
          </p:cNvPr>
          <p:cNvSpPr/>
          <p:nvPr/>
        </p:nvSpPr>
        <p:spPr>
          <a:xfrm>
            <a:off x="6563614" y="4851027"/>
            <a:ext cx="2781300" cy="12827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2400" dirty="0"/>
              <a:t>Der Rat der </a:t>
            </a:r>
            <a:r>
              <a:rPr lang="da-DK" sz="2400" dirty="0" err="1"/>
              <a:t>Europäischen</a:t>
            </a:r>
            <a:r>
              <a:rPr lang="da-DK" sz="2400" dirty="0"/>
              <a:t> Union</a:t>
            </a:r>
          </a:p>
        </p:txBody>
      </p:sp>
      <p:sp>
        <p:nvSpPr>
          <p:cNvPr id="7" name="Pladsholder til indhold 2">
            <a:extLst>
              <a:ext uri="{FF2B5EF4-FFF2-40B4-BE49-F238E27FC236}">
                <a16:creationId xmlns:a16="http://schemas.microsoft.com/office/drawing/2014/main" id="{96AF4EDA-CF0C-073A-6DFB-D0CBE9A79AA7}"/>
              </a:ext>
            </a:extLst>
          </p:cNvPr>
          <p:cNvSpPr txBox="1">
            <a:spLocks/>
          </p:cNvSpPr>
          <p:nvPr/>
        </p:nvSpPr>
        <p:spPr>
          <a:xfrm>
            <a:off x="9833864" y="2527300"/>
            <a:ext cx="2294636" cy="4127500"/>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ClrTx/>
              <a:buFont typeface="Arial" panose="020B0604020202020204" pitchFamily="34" charset="0"/>
              <a:buNone/>
            </a:pPr>
            <a:r>
              <a:rPr lang="de-DE" sz="2000" dirty="0"/>
              <a:t>Die Stimme der Bürgerinnen und Bürger</a:t>
            </a:r>
          </a:p>
          <a:p>
            <a:pPr marL="0" indent="0">
              <a:buClrTx/>
              <a:buFont typeface="Arial" panose="020B0604020202020204" pitchFamily="34" charset="0"/>
              <a:buNone/>
            </a:pPr>
            <a:r>
              <a:rPr lang="de-DE" sz="2000" dirty="0"/>
              <a:t>Verabschiedung von EU-Gesetzen</a:t>
            </a:r>
          </a:p>
          <a:p>
            <a:pPr marL="0" indent="0">
              <a:buClrTx/>
              <a:buFont typeface="Arial" panose="020B0604020202020204" pitchFamily="34" charset="0"/>
              <a:buNone/>
            </a:pPr>
            <a:r>
              <a:rPr lang="de-DE" sz="2000" dirty="0"/>
              <a:t>27 Kommissare und Kommissarinnen</a:t>
            </a:r>
          </a:p>
          <a:p>
            <a:pPr marL="0" indent="0">
              <a:buClrTx/>
              <a:buFont typeface="Arial" panose="020B0604020202020204" pitchFamily="34" charset="0"/>
              <a:buNone/>
            </a:pPr>
            <a:r>
              <a:rPr lang="de-DE" sz="2000" dirty="0"/>
              <a:t>Vertretung der europäischen Regierungen</a:t>
            </a:r>
          </a:p>
          <a:p>
            <a:pPr marL="0" indent="0">
              <a:buClrTx/>
              <a:buNone/>
            </a:pPr>
            <a:r>
              <a:rPr lang="de-DE" sz="2000" dirty="0"/>
              <a:t>Plenartagungen</a:t>
            </a:r>
          </a:p>
          <a:p>
            <a:pPr marL="0" indent="0">
              <a:buClrTx/>
              <a:buFont typeface="Arial" panose="020B0604020202020204" pitchFamily="34" charset="0"/>
              <a:buNone/>
            </a:pPr>
            <a:endParaRPr lang="de-DE" sz="2000" dirty="0"/>
          </a:p>
        </p:txBody>
      </p:sp>
      <p:sp>
        <p:nvSpPr>
          <p:cNvPr id="8" name="Pladsholder til indhold 2">
            <a:extLst>
              <a:ext uri="{FF2B5EF4-FFF2-40B4-BE49-F238E27FC236}">
                <a16:creationId xmlns:a16="http://schemas.microsoft.com/office/drawing/2014/main" id="{791D4839-F2CC-02A0-BB6C-C54641BC24F2}"/>
              </a:ext>
            </a:extLst>
          </p:cNvPr>
          <p:cNvSpPr txBox="1">
            <a:spLocks/>
          </p:cNvSpPr>
          <p:nvPr/>
        </p:nvSpPr>
        <p:spPr>
          <a:xfrm>
            <a:off x="2231136" y="1765300"/>
            <a:ext cx="7729728" cy="52107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ClrTx/>
              <a:buFont typeface="Arial" panose="020B0604020202020204" pitchFamily="34" charset="0"/>
              <a:buNone/>
            </a:pPr>
            <a:r>
              <a:rPr lang="de-DE" sz="2400" dirty="0"/>
              <a:t>Welche Informationen passen zu welchen Institutionen?</a:t>
            </a:r>
          </a:p>
          <a:p>
            <a:pPr marL="0" indent="0">
              <a:buClrTx/>
              <a:buFont typeface="Arial" panose="020B0604020202020204" pitchFamily="34" charset="0"/>
              <a:buNone/>
            </a:pPr>
            <a:endParaRPr lang="de-DE" dirty="0"/>
          </a:p>
        </p:txBody>
      </p:sp>
    </p:spTree>
    <p:extLst>
      <p:ext uri="{BB962C8B-B14F-4D97-AF65-F5344CB8AC3E}">
        <p14:creationId xmlns:p14="http://schemas.microsoft.com/office/powerpoint/2010/main" val="4228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6F08BE-AB14-BCF0-B4CB-4E770CF9B2F5}"/>
              </a:ext>
            </a:extLst>
          </p:cNvPr>
          <p:cNvSpPr>
            <a:spLocks noGrp="1"/>
          </p:cNvSpPr>
          <p:nvPr>
            <p:ph type="title"/>
          </p:nvPr>
        </p:nvSpPr>
        <p:spPr/>
        <p:txBody>
          <a:bodyPr/>
          <a:lstStyle/>
          <a:p>
            <a:r>
              <a:rPr lang="da-DK" dirty="0" err="1"/>
              <a:t>Zusammenfassende</a:t>
            </a:r>
            <a:r>
              <a:rPr lang="da-DK" dirty="0"/>
              <a:t> </a:t>
            </a:r>
            <a:r>
              <a:rPr lang="da-DK" dirty="0" err="1"/>
              <a:t>Fragen</a:t>
            </a:r>
            <a:endParaRPr lang="da-DK" dirty="0"/>
          </a:p>
        </p:txBody>
      </p:sp>
      <p:sp>
        <p:nvSpPr>
          <p:cNvPr id="3" name="Pladsholder til indhold 2">
            <a:extLst>
              <a:ext uri="{FF2B5EF4-FFF2-40B4-BE49-F238E27FC236}">
                <a16:creationId xmlns:a16="http://schemas.microsoft.com/office/drawing/2014/main" id="{E7550017-026C-B0F5-B0FA-E245D354FCB8}"/>
              </a:ext>
            </a:extLst>
          </p:cNvPr>
          <p:cNvSpPr>
            <a:spLocks noGrp="1"/>
          </p:cNvSpPr>
          <p:nvPr>
            <p:ph idx="1"/>
          </p:nvPr>
        </p:nvSpPr>
        <p:spPr/>
        <p:txBody>
          <a:bodyPr/>
          <a:lstStyle/>
          <a:p>
            <a:pPr lvl="0">
              <a:lnSpc>
                <a:spcPct val="107000"/>
              </a:lnSpc>
              <a:buClrTx/>
            </a:pPr>
            <a:r>
              <a:rPr lang="da-DK" sz="1800" kern="100" dirty="0" err="1">
                <a:effectLst/>
                <a:latin typeface="+mj-lt"/>
                <a:ea typeface="Calibri" panose="020F0502020204030204" pitchFamily="34" charset="0"/>
                <a:cs typeface="Times New Roman" panose="02020603050405020304" pitchFamily="18" charset="0"/>
              </a:rPr>
              <a:t>Welche</a:t>
            </a:r>
            <a:r>
              <a:rPr lang="da-DK" sz="1800" kern="100" dirty="0">
                <a:effectLst/>
                <a:latin typeface="+mj-lt"/>
                <a:ea typeface="Calibri" panose="020F0502020204030204" pitchFamily="34" charset="0"/>
                <a:cs typeface="Times New Roman" panose="02020603050405020304" pitchFamily="18" charset="0"/>
              </a:rPr>
              <a:t> </a:t>
            </a:r>
            <a:r>
              <a:rPr lang="da-DK" sz="1800" kern="100" dirty="0" err="1">
                <a:effectLst/>
                <a:latin typeface="+mj-lt"/>
                <a:ea typeface="Calibri" panose="020F0502020204030204" pitchFamily="34" charset="0"/>
                <a:cs typeface="Times New Roman" panose="02020603050405020304" pitchFamily="18" charset="0"/>
              </a:rPr>
              <a:t>Gewalt</a:t>
            </a:r>
            <a:r>
              <a:rPr lang="da-DK" sz="1800" kern="100" dirty="0">
                <a:effectLst/>
                <a:latin typeface="+mj-lt"/>
                <a:ea typeface="Calibri" panose="020F0502020204030204" pitchFamily="34" charset="0"/>
                <a:cs typeface="Times New Roman" panose="02020603050405020304" pitchFamily="18" charset="0"/>
              </a:rPr>
              <a:t> hat das </a:t>
            </a:r>
            <a:r>
              <a:rPr lang="da-DK" sz="1800" kern="100" dirty="0" err="1">
                <a:effectLst/>
                <a:latin typeface="+mj-lt"/>
                <a:ea typeface="Calibri" panose="020F0502020204030204" pitchFamily="34" charset="0"/>
                <a:cs typeface="Times New Roman" panose="02020603050405020304" pitchFamily="18" charset="0"/>
              </a:rPr>
              <a:t>Europäische</a:t>
            </a:r>
            <a:r>
              <a:rPr lang="da-DK" sz="1800" kern="100" dirty="0">
                <a:effectLst/>
                <a:latin typeface="+mj-lt"/>
                <a:ea typeface="Calibri" panose="020F0502020204030204" pitchFamily="34" charset="0"/>
                <a:cs typeface="Times New Roman" panose="02020603050405020304" pitchFamily="18" charset="0"/>
              </a:rPr>
              <a:t> Parlament in der EU?</a:t>
            </a:r>
          </a:p>
          <a:p>
            <a:pPr lvl="0">
              <a:lnSpc>
                <a:spcPct val="107000"/>
              </a:lnSpc>
              <a:buClrTx/>
            </a:pPr>
            <a:r>
              <a:rPr lang="da-DK" sz="1800" kern="100" dirty="0" err="1">
                <a:effectLst/>
                <a:latin typeface="+mj-lt"/>
                <a:ea typeface="Calibri" panose="020F0502020204030204" pitchFamily="34" charset="0"/>
                <a:cs typeface="Times New Roman" panose="02020603050405020304" pitchFamily="18" charset="0"/>
              </a:rPr>
              <a:t>Was</a:t>
            </a:r>
            <a:r>
              <a:rPr lang="da-DK" sz="1800" kern="100" dirty="0">
                <a:effectLst/>
                <a:latin typeface="+mj-lt"/>
                <a:ea typeface="Calibri" panose="020F0502020204030204" pitchFamily="34" charset="0"/>
                <a:cs typeface="Times New Roman" panose="02020603050405020304" pitchFamily="18" charset="0"/>
              </a:rPr>
              <a:t> </a:t>
            </a:r>
            <a:r>
              <a:rPr lang="da-DK" sz="1800" kern="100" dirty="0" err="1">
                <a:effectLst/>
                <a:latin typeface="+mj-lt"/>
                <a:ea typeface="Calibri" panose="020F0502020204030204" pitchFamily="34" charset="0"/>
                <a:cs typeface="Times New Roman" panose="02020603050405020304" pitchFamily="18" charset="0"/>
              </a:rPr>
              <a:t>ist</a:t>
            </a:r>
            <a:r>
              <a:rPr lang="da-DK" sz="1800" kern="100" dirty="0">
                <a:effectLst/>
                <a:latin typeface="+mj-lt"/>
                <a:ea typeface="Calibri" panose="020F0502020204030204" pitchFamily="34" charset="0"/>
                <a:cs typeface="Times New Roman" panose="02020603050405020304" pitchFamily="18" charset="0"/>
              </a:rPr>
              <a:t> </a:t>
            </a:r>
            <a:r>
              <a:rPr lang="da-DK" sz="1800" kern="100" dirty="0" err="1">
                <a:effectLst/>
                <a:latin typeface="+mj-lt"/>
                <a:ea typeface="Calibri" panose="020F0502020204030204" pitchFamily="34" charset="0"/>
                <a:cs typeface="Times New Roman" panose="02020603050405020304" pitchFamily="18" charset="0"/>
              </a:rPr>
              <a:t>eine</a:t>
            </a:r>
            <a:r>
              <a:rPr lang="da-DK" sz="1800" kern="100" dirty="0">
                <a:effectLst/>
                <a:latin typeface="+mj-lt"/>
                <a:ea typeface="Calibri" panose="020F0502020204030204" pitchFamily="34" charset="0"/>
                <a:cs typeface="Times New Roman" panose="02020603050405020304" pitchFamily="18" charset="0"/>
              </a:rPr>
              <a:t> </a:t>
            </a:r>
            <a:r>
              <a:rPr lang="da-DK" sz="1800" kern="100" dirty="0" err="1">
                <a:effectLst/>
                <a:latin typeface="+mj-lt"/>
                <a:ea typeface="Calibri" panose="020F0502020204030204" pitchFamily="34" charset="0"/>
                <a:cs typeface="Times New Roman" panose="02020603050405020304" pitchFamily="18" charset="0"/>
              </a:rPr>
              <a:t>Plenartagung</a:t>
            </a:r>
            <a:r>
              <a:rPr lang="da-DK" sz="1800" kern="100" dirty="0">
                <a:effectLst/>
                <a:latin typeface="+mj-lt"/>
                <a:ea typeface="Calibri" panose="020F0502020204030204" pitchFamily="34" charset="0"/>
                <a:cs typeface="Times New Roman" panose="02020603050405020304" pitchFamily="18" charset="0"/>
              </a:rPr>
              <a:t> in dem </a:t>
            </a:r>
            <a:r>
              <a:rPr lang="da-DK" sz="1800" kern="100" dirty="0" err="1">
                <a:effectLst/>
                <a:latin typeface="+mj-lt"/>
                <a:ea typeface="Calibri" panose="020F0502020204030204" pitchFamily="34" charset="0"/>
                <a:cs typeface="Times New Roman" panose="02020603050405020304" pitchFamily="18" charset="0"/>
              </a:rPr>
              <a:t>Europäischen</a:t>
            </a:r>
            <a:r>
              <a:rPr lang="da-DK" sz="1800" kern="100" dirty="0">
                <a:effectLst/>
                <a:latin typeface="+mj-lt"/>
                <a:ea typeface="Calibri" panose="020F0502020204030204" pitchFamily="34" charset="0"/>
                <a:cs typeface="Times New Roman" panose="02020603050405020304" pitchFamily="18" charset="0"/>
              </a:rPr>
              <a:t> Parlament?</a:t>
            </a:r>
          </a:p>
          <a:p>
            <a:pPr lvl="0">
              <a:lnSpc>
                <a:spcPct val="107000"/>
              </a:lnSpc>
              <a:buClrTx/>
            </a:pPr>
            <a:r>
              <a:rPr lang="da-DK" kern="100" dirty="0" err="1">
                <a:latin typeface="+mj-lt"/>
                <a:ea typeface="Calibri" panose="020F0502020204030204" pitchFamily="34" charset="0"/>
                <a:cs typeface="Times New Roman" panose="02020603050405020304" pitchFamily="18" charset="0"/>
              </a:rPr>
              <a:t>Welche</a:t>
            </a:r>
            <a:r>
              <a:rPr lang="da-DK" kern="100" dirty="0">
                <a:latin typeface="+mj-lt"/>
                <a:ea typeface="Calibri" panose="020F0502020204030204" pitchFamily="34" charset="0"/>
                <a:cs typeface="Times New Roman" panose="02020603050405020304" pitchFamily="18" charset="0"/>
              </a:rPr>
              <a:t> Haltung </a:t>
            </a:r>
            <a:r>
              <a:rPr lang="da-DK" kern="100" dirty="0" err="1">
                <a:latin typeface="+mj-lt"/>
                <a:ea typeface="Calibri" panose="020F0502020204030204" pitchFamily="34" charset="0"/>
                <a:cs typeface="Times New Roman" panose="02020603050405020304" pitchFamily="18" charset="0"/>
              </a:rPr>
              <a:t>haben</a:t>
            </a:r>
            <a:r>
              <a:rPr lang="da-DK" kern="100" dirty="0">
                <a:latin typeface="+mj-lt"/>
                <a:ea typeface="Calibri" panose="020F0502020204030204" pitchFamily="34" charset="0"/>
                <a:cs typeface="Times New Roman" panose="02020603050405020304" pitchFamily="18" charset="0"/>
              </a:rPr>
              <a:t> </a:t>
            </a:r>
            <a:r>
              <a:rPr lang="da-DK" kern="100" dirty="0" err="1">
                <a:latin typeface="+mj-lt"/>
                <a:ea typeface="Calibri" panose="020F0502020204030204" pitchFamily="34" charset="0"/>
                <a:cs typeface="Times New Roman" panose="02020603050405020304" pitchFamily="18" charset="0"/>
              </a:rPr>
              <a:t>eure</a:t>
            </a:r>
            <a:r>
              <a:rPr lang="da-DK" kern="100" dirty="0">
                <a:latin typeface="+mj-lt"/>
                <a:ea typeface="Calibri" panose="020F0502020204030204" pitchFamily="34" charset="0"/>
                <a:cs typeface="Times New Roman" panose="02020603050405020304" pitchFamily="18" charset="0"/>
              </a:rPr>
              <a:t> Fraktionen </a:t>
            </a:r>
            <a:r>
              <a:rPr lang="da-DK" kern="100" dirty="0" err="1">
                <a:latin typeface="+mj-lt"/>
                <a:ea typeface="Calibri" panose="020F0502020204030204" pitchFamily="34" charset="0"/>
                <a:cs typeface="Times New Roman" panose="02020603050405020304" pitchFamily="18" charset="0"/>
              </a:rPr>
              <a:t>zu</a:t>
            </a:r>
            <a:r>
              <a:rPr lang="da-DK" kern="100" dirty="0">
                <a:latin typeface="+mj-lt"/>
                <a:ea typeface="Calibri" panose="020F0502020204030204" pitchFamily="34" charset="0"/>
                <a:cs typeface="Times New Roman" panose="02020603050405020304" pitchFamily="18" charset="0"/>
              </a:rPr>
              <a:t> der EU? Sind </a:t>
            </a:r>
            <a:r>
              <a:rPr lang="da-DK" kern="100" dirty="0" err="1">
                <a:latin typeface="+mj-lt"/>
                <a:ea typeface="Calibri" panose="020F0502020204030204" pitchFamily="34" charset="0"/>
                <a:cs typeface="Times New Roman" panose="02020603050405020304" pitchFamily="18" charset="0"/>
              </a:rPr>
              <a:t>sie</a:t>
            </a:r>
            <a:r>
              <a:rPr lang="da-DK" kern="100" dirty="0">
                <a:latin typeface="+mj-lt"/>
                <a:ea typeface="Calibri" panose="020F0502020204030204" pitchFamily="34" charset="0"/>
                <a:cs typeface="Times New Roman" panose="02020603050405020304" pitchFamily="18" charset="0"/>
              </a:rPr>
              <a:t> positiv oder </a:t>
            </a:r>
            <a:r>
              <a:rPr lang="da-DK" kern="100" dirty="0" err="1">
                <a:latin typeface="+mj-lt"/>
                <a:ea typeface="Calibri" panose="020F0502020204030204" pitchFamily="34" charset="0"/>
                <a:cs typeface="Times New Roman" panose="02020603050405020304" pitchFamily="18" charset="0"/>
              </a:rPr>
              <a:t>eher</a:t>
            </a:r>
            <a:r>
              <a:rPr lang="da-DK" kern="100" dirty="0">
                <a:latin typeface="+mj-lt"/>
                <a:ea typeface="Calibri" panose="020F0502020204030204" pitchFamily="34" charset="0"/>
                <a:cs typeface="Times New Roman" panose="02020603050405020304" pitchFamily="18" charset="0"/>
              </a:rPr>
              <a:t> </a:t>
            </a:r>
            <a:r>
              <a:rPr lang="da-DK" kern="100" dirty="0" err="1">
                <a:latin typeface="+mj-lt"/>
                <a:ea typeface="Calibri" panose="020F0502020204030204" pitchFamily="34" charset="0"/>
                <a:cs typeface="Times New Roman" panose="02020603050405020304" pitchFamily="18" charset="0"/>
              </a:rPr>
              <a:t>skeptisch</a:t>
            </a:r>
            <a:r>
              <a:rPr lang="da-DK" kern="100" dirty="0">
                <a:latin typeface="+mj-lt"/>
                <a:ea typeface="Calibri" panose="020F0502020204030204" pitchFamily="34" charset="0"/>
                <a:cs typeface="Times New Roman" panose="02020603050405020304" pitchFamily="18" charset="0"/>
              </a:rPr>
              <a:t> – und </a:t>
            </a:r>
            <a:r>
              <a:rPr lang="da-DK" kern="100" dirty="0" err="1">
                <a:latin typeface="+mj-lt"/>
                <a:ea typeface="Calibri" panose="020F0502020204030204" pitchFamily="34" charset="0"/>
                <a:cs typeface="Times New Roman" panose="02020603050405020304" pitchFamily="18" charset="0"/>
              </a:rPr>
              <a:t>warum</a:t>
            </a:r>
            <a:r>
              <a:rPr lang="da-DK" kern="100" dirty="0">
                <a:latin typeface="+mj-lt"/>
                <a:ea typeface="Calibri" panose="020F0502020204030204" pitchFamily="34" charset="0"/>
                <a:cs typeface="Times New Roman" panose="02020603050405020304" pitchFamily="18" charset="0"/>
              </a:rPr>
              <a:t>?</a:t>
            </a:r>
          </a:p>
          <a:p>
            <a:pPr lvl="0">
              <a:lnSpc>
                <a:spcPct val="107000"/>
              </a:lnSpc>
              <a:buClrTx/>
            </a:pPr>
            <a:r>
              <a:rPr lang="da-DK" kern="100" dirty="0" err="1">
                <a:latin typeface="+mj-lt"/>
                <a:ea typeface="Calibri" panose="020F0502020204030204" pitchFamily="34" charset="0"/>
                <a:cs typeface="Times New Roman" panose="02020603050405020304" pitchFamily="18" charset="0"/>
              </a:rPr>
              <a:t>Welche</a:t>
            </a:r>
            <a:r>
              <a:rPr lang="da-DK" kern="100" dirty="0">
                <a:latin typeface="+mj-lt"/>
                <a:ea typeface="Calibri" panose="020F0502020204030204" pitchFamily="34" charset="0"/>
                <a:cs typeface="Times New Roman" panose="02020603050405020304" pitchFamily="18" charset="0"/>
              </a:rPr>
              <a:t> Haltung </a:t>
            </a:r>
            <a:r>
              <a:rPr lang="da-DK" kern="100" dirty="0" err="1">
                <a:latin typeface="+mj-lt"/>
                <a:ea typeface="Calibri" panose="020F0502020204030204" pitchFamily="34" charset="0"/>
                <a:cs typeface="Times New Roman" panose="02020603050405020304" pitchFamily="18" charset="0"/>
              </a:rPr>
              <a:t>haben</a:t>
            </a:r>
            <a:r>
              <a:rPr lang="da-DK" kern="100" dirty="0">
                <a:latin typeface="+mj-lt"/>
                <a:ea typeface="Calibri" panose="020F0502020204030204" pitchFamily="34" charset="0"/>
                <a:cs typeface="Times New Roman" panose="02020603050405020304" pitchFamily="18" charset="0"/>
              </a:rPr>
              <a:t> die </a:t>
            </a:r>
            <a:r>
              <a:rPr lang="da-DK" kern="100" dirty="0" err="1">
                <a:latin typeface="+mj-lt"/>
                <a:ea typeface="Calibri" panose="020F0502020204030204" pitchFamily="34" charset="0"/>
                <a:cs typeface="Times New Roman" panose="02020603050405020304" pitchFamily="18" charset="0"/>
              </a:rPr>
              <a:t>linken</a:t>
            </a:r>
            <a:r>
              <a:rPr lang="da-DK" kern="100" dirty="0">
                <a:latin typeface="+mj-lt"/>
                <a:ea typeface="Calibri" panose="020F0502020204030204" pitchFamily="34" charset="0"/>
                <a:cs typeface="Times New Roman" panose="02020603050405020304" pitchFamily="18" charset="0"/>
              </a:rPr>
              <a:t> und die </a:t>
            </a:r>
            <a:r>
              <a:rPr lang="da-DK" kern="100" dirty="0" err="1">
                <a:latin typeface="+mj-lt"/>
                <a:ea typeface="Calibri" panose="020F0502020204030204" pitchFamily="34" charset="0"/>
                <a:cs typeface="Times New Roman" panose="02020603050405020304" pitchFamily="18" charset="0"/>
              </a:rPr>
              <a:t>rechten</a:t>
            </a:r>
            <a:r>
              <a:rPr lang="da-DK" kern="100" dirty="0">
                <a:latin typeface="+mj-lt"/>
                <a:ea typeface="Calibri" panose="020F0502020204030204" pitchFamily="34" charset="0"/>
                <a:cs typeface="Times New Roman" panose="02020603050405020304" pitchFamily="18" charset="0"/>
              </a:rPr>
              <a:t> Fraktionen </a:t>
            </a:r>
            <a:r>
              <a:rPr lang="da-DK" kern="100" dirty="0" err="1">
                <a:latin typeface="+mj-lt"/>
                <a:ea typeface="Calibri" panose="020F0502020204030204" pitchFamily="34" charset="0"/>
                <a:cs typeface="Times New Roman" panose="02020603050405020304" pitchFamily="18" charset="0"/>
              </a:rPr>
              <a:t>zu</a:t>
            </a:r>
            <a:r>
              <a:rPr lang="da-DK" kern="100" dirty="0">
                <a:latin typeface="+mj-lt"/>
                <a:ea typeface="Calibri" panose="020F0502020204030204" pitchFamily="34" charset="0"/>
                <a:cs typeface="Times New Roman" panose="02020603050405020304" pitchFamily="18" charset="0"/>
              </a:rPr>
              <a:t> der Rolle des </a:t>
            </a:r>
            <a:r>
              <a:rPr lang="da-DK" kern="100" dirty="0" err="1">
                <a:latin typeface="+mj-lt"/>
                <a:ea typeface="Calibri" panose="020F0502020204030204" pitchFamily="34" charset="0"/>
                <a:cs typeface="Times New Roman" panose="02020603050405020304" pitchFamily="18" charset="0"/>
              </a:rPr>
              <a:t>Staates</a:t>
            </a:r>
            <a:r>
              <a:rPr lang="da-DK" kern="100" dirty="0">
                <a:latin typeface="+mj-lt"/>
                <a:ea typeface="Calibri" panose="020F0502020204030204" pitchFamily="34" charset="0"/>
                <a:cs typeface="Times New Roman" panose="02020603050405020304" pitchFamily="18" charset="0"/>
              </a:rPr>
              <a:t>?</a:t>
            </a:r>
            <a:endParaRPr lang="da-DK" dirty="0"/>
          </a:p>
        </p:txBody>
      </p:sp>
    </p:spTree>
    <p:extLst>
      <p:ext uri="{BB962C8B-B14F-4D97-AF65-F5344CB8AC3E}">
        <p14:creationId xmlns:p14="http://schemas.microsoft.com/office/powerpoint/2010/main" val="2858522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80AD7B-F9F2-8DB3-1E6A-989AD36EFECF}"/>
              </a:ext>
            </a:extLst>
          </p:cNvPr>
          <p:cNvSpPr>
            <a:spLocks noGrp="1"/>
          </p:cNvSpPr>
          <p:nvPr>
            <p:ph type="title"/>
          </p:nvPr>
        </p:nvSpPr>
        <p:spPr>
          <a:xfrm>
            <a:off x="1270000" y="621792"/>
            <a:ext cx="9499600" cy="1188720"/>
          </a:xfrm>
        </p:spPr>
        <p:txBody>
          <a:bodyPr/>
          <a:lstStyle/>
          <a:p>
            <a:r>
              <a:rPr lang="da-DK" dirty="0"/>
              <a:t>Die </a:t>
            </a:r>
            <a:r>
              <a:rPr lang="da-DK" dirty="0" err="1"/>
              <a:t>Folgen</a:t>
            </a:r>
            <a:r>
              <a:rPr lang="da-DK" dirty="0"/>
              <a:t> </a:t>
            </a:r>
            <a:r>
              <a:rPr lang="da-DK"/>
              <a:t>der Corona-krise </a:t>
            </a:r>
            <a:endParaRPr lang="da-DK" dirty="0"/>
          </a:p>
        </p:txBody>
      </p:sp>
      <p:sp>
        <p:nvSpPr>
          <p:cNvPr id="6" name="Rectangle 4">
            <a:extLst>
              <a:ext uri="{FF2B5EF4-FFF2-40B4-BE49-F238E27FC236}">
                <a16:creationId xmlns:a16="http://schemas.microsoft.com/office/drawing/2014/main" id="{3F1AA7E4-8E72-F6D5-26F0-26D8189769E5}"/>
              </a:ext>
            </a:extLst>
          </p:cNvPr>
          <p:cNvSpPr>
            <a:spLocks noChangeArrowheads="1"/>
          </p:cNvSpPr>
          <p:nvPr/>
        </p:nvSpPr>
        <p:spPr bwMode="auto">
          <a:xfrm>
            <a:off x="658811" y="2061096"/>
            <a:ext cx="505460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a-DK"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Bundeszentrale für politische Bildung</a:t>
            </a:r>
          </a:p>
          <a:p>
            <a:pPr algn="l" fontAlgn="ctr"/>
            <a:r>
              <a:rPr lang="de-DE" sz="2000" i="0" dirty="0">
                <a:effectLst/>
                <a:latin typeface="inherit"/>
              </a:rPr>
              <a:t>4x4 Fragen zur Corona-Krise</a:t>
            </a:r>
          </a:p>
          <a:p>
            <a:endParaRPr kumimoji="0" lang="de-DE" altLang="da-DK" sz="800" i="0" u="sng" strike="noStrike" cap="none" normalizeH="0" baseline="0" dirty="0">
              <a:ln>
                <a:noFill/>
              </a:ln>
              <a:solidFill>
                <a:srgbClr val="00206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a-DK" sz="2000" i="0" u="none" strike="noStrike" cap="none" normalizeH="0" baseline="0" dirty="0" err="1">
                <a:ln>
                  <a:noFill/>
                </a:ln>
                <a:solidFill>
                  <a:srgbClr val="002060"/>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bpb</a:t>
            </a:r>
            <a:r>
              <a:rPr kumimoji="0" lang="de-DE" altLang="da-DK" sz="2000" i="0" u="none" strike="noStrike" cap="none" normalizeH="0" baseline="0" dirty="0">
                <a:ln>
                  <a:noFill/>
                </a:ln>
                <a:solidFill>
                  <a:srgbClr val="002060"/>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 Monika Schnitzer: Wie hat sich die EU in der Coronakrise bis jetzt geschlagen</a:t>
            </a:r>
            <a:endParaRPr kumimoji="0" lang="de-DE" altLang="da-DK" sz="2000" b="1" i="0" u="none" strike="noStrike" cap="none" normalizeH="0" baseline="0" dirty="0">
              <a:ln>
                <a:noFill/>
              </a:ln>
              <a:solidFill>
                <a:srgbClr val="00206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a-DK" sz="2000" b="0" i="0" u="none" strike="noStrike" cap="none" normalizeH="0" baseline="0" dirty="0" err="1">
                <a:ln>
                  <a:noFill/>
                </a:ln>
                <a:solidFill>
                  <a:srgbClr val="002060"/>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bpb</a:t>
            </a:r>
            <a:r>
              <a:rPr kumimoji="0" lang="de-DE" altLang="da-DK" sz="2000" b="0" i="0" u="none" strike="noStrike" cap="none" normalizeH="0" baseline="0" dirty="0">
                <a:ln>
                  <a:noFill/>
                </a:ln>
                <a:solidFill>
                  <a:srgbClr val="002060"/>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Marcel Fratzscher: Wie hat sich die EU in der Coronakrise bis jetzt geschlagen</a:t>
            </a:r>
            <a:endParaRPr kumimoji="0" lang="de-DE" altLang="da-DK" sz="2000" b="0" i="0" u="none" strike="noStrike" cap="none" normalizeH="0" baseline="0" dirty="0">
              <a:ln>
                <a:noFill/>
              </a:ln>
              <a:solidFill>
                <a:srgbClr val="00206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de-DE" altLang="da-DK" sz="800" dirty="0">
              <a:solidFill>
                <a:srgbClr val="002060"/>
              </a:solidFill>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a-DK" sz="2000" b="0" i="0" u="none" strike="noStrike" cap="none" normalizeH="0" baseline="0" dirty="0" err="1">
                <a:ln>
                  <a:noFill/>
                </a:ln>
                <a:solidFill>
                  <a:srgbClr val="002060"/>
                </a:solidFill>
                <a:effectLst/>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bpb</a:t>
            </a:r>
            <a:r>
              <a:rPr kumimoji="0" lang="de-DE" altLang="da-DK" sz="2000" b="0" i="0" u="none" strike="noStrike" cap="none" normalizeH="0" baseline="0" dirty="0">
                <a:ln>
                  <a:noFill/>
                </a:ln>
                <a:solidFill>
                  <a:srgbClr val="002060"/>
                </a:solidFill>
                <a:effectLst/>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 Marcel Fratzscher: Wie wird sich die Pandemie auf Europas Wirtschaft auswirken</a:t>
            </a:r>
            <a:endParaRPr kumimoji="0" lang="da-DK" altLang="da-DK" sz="2000" b="0" i="0" u="none" strike="noStrike" cap="none" normalizeH="0" baseline="0" dirty="0">
              <a:ln>
                <a:noFill/>
              </a:ln>
              <a:solidFill>
                <a:srgbClr val="002060"/>
              </a:solidFill>
              <a:effectLst/>
              <a:latin typeface="Calibri" panose="020F0502020204030204" pitchFamily="34" charset="0"/>
              <a:cs typeface="Calibri" panose="020F0502020204030204" pitchFamily="34" charset="0"/>
            </a:endParaRPr>
          </a:p>
        </p:txBody>
      </p:sp>
      <p:sp>
        <p:nvSpPr>
          <p:cNvPr id="12" name="Rectangle 4">
            <a:extLst>
              <a:ext uri="{FF2B5EF4-FFF2-40B4-BE49-F238E27FC236}">
                <a16:creationId xmlns:a16="http://schemas.microsoft.com/office/drawing/2014/main" id="{B43A06F1-7261-D478-B9E8-E3D63F8B3399}"/>
              </a:ext>
            </a:extLst>
          </p:cNvPr>
          <p:cNvSpPr>
            <a:spLocks noChangeArrowheads="1"/>
          </p:cNvSpPr>
          <p:nvPr/>
        </p:nvSpPr>
        <p:spPr bwMode="auto">
          <a:xfrm>
            <a:off x="6056739" y="5836079"/>
            <a:ext cx="5511373"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a-DK" sz="1400" u="none" strike="noStrike" cap="none" normalizeH="0" baseline="0" dirty="0">
                <a:ln>
                  <a:noFill/>
                </a:ln>
                <a:solidFill>
                  <a:srgbClr val="333333"/>
                </a:solidFill>
                <a:effectLst/>
                <a:latin typeface="Calibri" panose="020F0502020204030204" pitchFamily="34" charset="0"/>
                <a:cs typeface="Calibri" panose="020F0502020204030204" pitchFamily="34" charset="0"/>
              </a:rPr>
              <a:t>Link: https://www.europaimunterricht.de/fileadmin/europaimunterricht/pdf/Karikaturen/Karikaturen_Wirtschaft_und_Corona.pdf</a:t>
            </a:r>
            <a:endParaRPr kumimoji="0" lang="da-DK" altLang="da-DK" sz="1400" i="0" u="none" strike="noStrike" cap="none" normalizeH="0" baseline="0" dirty="0">
              <a:ln>
                <a:noFill/>
              </a:ln>
              <a:solidFill>
                <a:schemeClr val="tx1"/>
              </a:solidFill>
              <a:effectLst/>
              <a:latin typeface="Arial" panose="020B0604020202020204" pitchFamily="34" charset="0"/>
            </a:endParaRPr>
          </a:p>
        </p:txBody>
      </p:sp>
      <p:pic>
        <p:nvPicPr>
          <p:cNvPr id="4" name="Billede 3">
            <a:extLst>
              <a:ext uri="{FF2B5EF4-FFF2-40B4-BE49-F238E27FC236}">
                <a16:creationId xmlns:a16="http://schemas.microsoft.com/office/drawing/2014/main" id="{53E1CBA7-9A7E-E4BB-4D24-5E6A125BBE40}"/>
              </a:ext>
            </a:extLst>
          </p:cNvPr>
          <p:cNvPicPr>
            <a:picLocks noChangeAspect="1"/>
          </p:cNvPicPr>
          <p:nvPr/>
        </p:nvPicPr>
        <p:blipFill>
          <a:blip r:embed="rId6"/>
          <a:stretch>
            <a:fillRect/>
          </a:stretch>
        </p:blipFill>
        <p:spPr>
          <a:xfrm>
            <a:off x="6096000" y="2006832"/>
            <a:ext cx="5194567" cy="3829247"/>
          </a:xfrm>
          <a:prstGeom prst="rect">
            <a:avLst/>
          </a:prstGeom>
        </p:spPr>
      </p:pic>
      <p:pic>
        <p:nvPicPr>
          <p:cNvPr id="7" name="Billede 6">
            <a:extLst>
              <a:ext uri="{FF2B5EF4-FFF2-40B4-BE49-F238E27FC236}">
                <a16:creationId xmlns:a16="http://schemas.microsoft.com/office/drawing/2014/main" id="{F4E133EF-DA05-8019-CE21-3220243EF5D9}"/>
              </a:ext>
            </a:extLst>
          </p:cNvPr>
          <p:cNvPicPr>
            <a:picLocks noChangeAspect="1"/>
          </p:cNvPicPr>
          <p:nvPr/>
        </p:nvPicPr>
        <p:blipFill>
          <a:blip r:embed="rId7"/>
          <a:stretch>
            <a:fillRect/>
          </a:stretch>
        </p:blipFill>
        <p:spPr>
          <a:xfrm>
            <a:off x="711202" y="5124842"/>
            <a:ext cx="2527430" cy="1422473"/>
          </a:xfrm>
          <a:prstGeom prst="rect">
            <a:avLst/>
          </a:prstGeom>
        </p:spPr>
      </p:pic>
      <p:pic>
        <p:nvPicPr>
          <p:cNvPr id="9" name="Billede 8">
            <a:extLst>
              <a:ext uri="{FF2B5EF4-FFF2-40B4-BE49-F238E27FC236}">
                <a16:creationId xmlns:a16="http://schemas.microsoft.com/office/drawing/2014/main" id="{BBB46264-C013-E8B1-619B-98AE2157F284}"/>
              </a:ext>
            </a:extLst>
          </p:cNvPr>
          <p:cNvPicPr>
            <a:picLocks noChangeAspect="1"/>
          </p:cNvPicPr>
          <p:nvPr/>
        </p:nvPicPr>
        <p:blipFill>
          <a:blip r:embed="rId8"/>
          <a:stretch>
            <a:fillRect/>
          </a:stretch>
        </p:blipFill>
        <p:spPr>
          <a:xfrm>
            <a:off x="3342525" y="5099441"/>
            <a:ext cx="2413124" cy="1447874"/>
          </a:xfrm>
          <a:prstGeom prst="rect">
            <a:avLst/>
          </a:prstGeom>
        </p:spPr>
      </p:pic>
    </p:spTree>
    <p:extLst>
      <p:ext uri="{BB962C8B-B14F-4D97-AF65-F5344CB8AC3E}">
        <p14:creationId xmlns:p14="http://schemas.microsoft.com/office/powerpoint/2010/main" val="3167735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AEA24D-8C3D-E38A-D894-0438A1AE144A}"/>
              </a:ext>
            </a:extLst>
          </p:cNvPr>
          <p:cNvSpPr>
            <a:spLocks noGrp="1"/>
          </p:cNvSpPr>
          <p:nvPr>
            <p:ph type="title"/>
          </p:nvPr>
        </p:nvSpPr>
        <p:spPr/>
        <p:txBody>
          <a:bodyPr/>
          <a:lstStyle/>
          <a:p>
            <a:r>
              <a:rPr lang="de-DE" dirty="0"/>
              <a:t>Gesetzentwurf</a:t>
            </a:r>
          </a:p>
        </p:txBody>
      </p:sp>
      <p:sp>
        <p:nvSpPr>
          <p:cNvPr id="3" name="Pladsholder til indhold 2">
            <a:extLst>
              <a:ext uri="{FF2B5EF4-FFF2-40B4-BE49-F238E27FC236}">
                <a16:creationId xmlns:a16="http://schemas.microsoft.com/office/drawing/2014/main" id="{87640BA6-CFD8-AECB-3F09-2EF22B87C823}"/>
              </a:ext>
            </a:extLst>
          </p:cNvPr>
          <p:cNvSpPr>
            <a:spLocks noGrp="1"/>
          </p:cNvSpPr>
          <p:nvPr>
            <p:ph idx="1"/>
          </p:nvPr>
        </p:nvSpPr>
        <p:spPr>
          <a:xfrm>
            <a:off x="690880" y="2638044"/>
            <a:ext cx="10911840" cy="3925316"/>
          </a:xfrm>
        </p:spPr>
        <p:txBody>
          <a:bodyPr>
            <a:normAutofit/>
          </a:bodyPr>
          <a:lstStyle/>
          <a:p>
            <a:pPr marL="0" indent="0" algn="just">
              <a:buClrTx/>
              <a:buNone/>
            </a:pPr>
            <a:r>
              <a:rPr lang="de-DE" dirty="0"/>
              <a:t>Heute geht es um eine krisenfeste EU. Als Abgeordnete habt ihr einen Gesetzentwurf von der Europäischen Kommission erhalten. Ihr sollt den Gesetzentwurf lesen und verstehen, damit ihr später zu einer Plenartagung über ihn und verschiedene Änderungsvorschläge abstimmen könnt. Normalerweise arbeiten die Fraktionen selbst die Änderungsvorschläge zum Gesetzentwurf aus, aber hier sind die Änderungsvorschläge schon geschrieben, damit ihr einfacher verhandeln könnt. Ihr sollt in den Fraktionsgruppen arbeiten. </a:t>
            </a:r>
            <a:endParaRPr lang="da-DK" dirty="0"/>
          </a:p>
          <a:p>
            <a:pPr marL="342900" indent="-342900">
              <a:buClrTx/>
              <a:buFont typeface="+mj-lt"/>
              <a:buAutoNum type="arabicPeriod"/>
            </a:pPr>
            <a:r>
              <a:rPr lang="da-DK" dirty="0" err="1"/>
              <a:t>Lest</a:t>
            </a:r>
            <a:r>
              <a:rPr lang="da-DK" dirty="0"/>
              <a:t> in den Gruppen den </a:t>
            </a:r>
            <a:r>
              <a:rPr lang="da-DK" dirty="0" err="1"/>
              <a:t>Gesetzentwurf</a:t>
            </a:r>
            <a:r>
              <a:rPr lang="da-DK" dirty="0"/>
              <a:t> und die </a:t>
            </a:r>
            <a:r>
              <a:rPr lang="da-DK" dirty="0" err="1"/>
              <a:t>Änderungsvorschläge</a:t>
            </a:r>
            <a:r>
              <a:rPr lang="da-DK" dirty="0"/>
              <a:t> – </a:t>
            </a:r>
            <a:r>
              <a:rPr lang="da-DK" dirty="0" err="1"/>
              <a:t>Versteht</a:t>
            </a:r>
            <a:r>
              <a:rPr lang="da-DK" dirty="0"/>
              <a:t> </a:t>
            </a:r>
            <a:r>
              <a:rPr lang="da-DK" dirty="0" err="1"/>
              <a:t>ihr</a:t>
            </a:r>
            <a:r>
              <a:rPr lang="da-DK" dirty="0"/>
              <a:t> den </a:t>
            </a:r>
            <a:r>
              <a:rPr lang="da-DK" dirty="0" err="1"/>
              <a:t>Gesetzentwurf</a:t>
            </a:r>
            <a:r>
              <a:rPr lang="da-DK" dirty="0"/>
              <a:t> und die </a:t>
            </a:r>
            <a:r>
              <a:rPr lang="da-DK" dirty="0" err="1"/>
              <a:t>Änderungsvorschläge</a:t>
            </a:r>
            <a:r>
              <a:rPr lang="da-DK" dirty="0"/>
              <a:t>? Oder </a:t>
            </a:r>
            <a:r>
              <a:rPr lang="da-DK" dirty="0" err="1"/>
              <a:t>gibt</a:t>
            </a:r>
            <a:r>
              <a:rPr lang="da-DK" dirty="0"/>
              <a:t> es </a:t>
            </a:r>
            <a:r>
              <a:rPr lang="da-DK" dirty="0" err="1"/>
              <a:t>Fragen</a:t>
            </a:r>
            <a:r>
              <a:rPr lang="da-DK" dirty="0"/>
              <a:t> </a:t>
            </a:r>
            <a:r>
              <a:rPr lang="da-DK" dirty="0" err="1"/>
              <a:t>zum</a:t>
            </a:r>
            <a:r>
              <a:rPr lang="da-DK" dirty="0"/>
              <a:t> </a:t>
            </a:r>
            <a:r>
              <a:rPr lang="da-DK" dirty="0" err="1"/>
              <a:t>Text</a:t>
            </a:r>
            <a:r>
              <a:rPr lang="da-DK" dirty="0"/>
              <a:t>? </a:t>
            </a:r>
          </a:p>
          <a:p>
            <a:pPr marL="342900" indent="-342900">
              <a:buClrTx/>
              <a:buFont typeface="+mj-lt"/>
              <a:buAutoNum type="arabicPeriod"/>
            </a:pPr>
            <a:r>
              <a:rPr lang="da-DK" dirty="0" err="1"/>
              <a:t>Gemeinsames</a:t>
            </a:r>
            <a:r>
              <a:rPr lang="da-DK" dirty="0"/>
              <a:t> </a:t>
            </a:r>
            <a:r>
              <a:rPr lang="da-DK" dirty="0" err="1"/>
              <a:t>Zusammenfassen</a:t>
            </a:r>
            <a:r>
              <a:rPr lang="da-DK" dirty="0"/>
              <a:t> </a:t>
            </a:r>
          </a:p>
          <a:p>
            <a:pPr marL="342900" indent="-342900">
              <a:buClrTx/>
              <a:buFont typeface="+mj-lt"/>
              <a:buAutoNum type="arabicPeriod"/>
            </a:pPr>
            <a:endParaRPr lang="da-DK" dirty="0"/>
          </a:p>
        </p:txBody>
      </p:sp>
    </p:spTree>
    <p:extLst>
      <p:ext uri="{BB962C8B-B14F-4D97-AF65-F5344CB8AC3E}">
        <p14:creationId xmlns:p14="http://schemas.microsoft.com/office/powerpoint/2010/main" val="2599199670"/>
      </p:ext>
    </p:extLst>
  </p:cSld>
  <p:clrMapOvr>
    <a:masterClrMapping/>
  </p:clrMapOvr>
</p:sld>
</file>

<file path=ppt/theme/theme1.xml><?xml version="1.0" encoding="utf-8"?>
<a:theme xmlns:a="http://schemas.openxmlformats.org/drawingml/2006/main" name="Pakke">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4C52E3428DBAF488022ED4D40AE76CC" ma:contentTypeVersion="17" ma:contentTypeDescription="Opret et nyt dokument." ma:contentTypeScope="" ma:versionID="dbecd32941641e60e5713dcd5983e99a">
  <xsd:schema xmlns:xsd="http://www.w3.org/2001/XMLSchema" xmlns:xs="http://www.w3.org/2001/XMLSchema" xmlns:p="http://schemas.microsoft.com/office/2006/metadata/properties" xmlns:ns2="ad18f593-e248-4c94-9cf7-8a77555ed630" xmlns:ns3="b6ff1d8d-6802-4943-95d0-7af019a8c835" targetNamespace="http://schemas.microsoft.com/office/2006/metadata/properties" ma:root="true" ma:fieldsID="edcce67d110ebdda3d31b6785dfd3281" ns2:_="" ns3:_="">
    <xsd:import namespace="ad18f593-e248-4c94-9cf7-8a77555ed630"/>
    <xsd:import namespace="b6ff1d8d-6802-4943-95d0-7af019a8c83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18f593-e248-4c94-9cf7-8a77555ed6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Location" ma:index="14"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ledmærker" ma:readOnly="false" ma:fieldId="{5cf76f15-5ced-4ddc-b409-7134ff3c332f}" ma:taxonomyMulti="true" ma:sspId="74e381a7-35de-443f-acd1-1ac9e5870b7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ff1d8d-6802-4943-95d0-7af019a8c835" elementFormDefault="qualified">
    <xsd:import namespace="http://schemas.microsoft.com/office/2006/documentManagement/types"/>
    <xsd:import namespace="http://schemas.microsoft.com/office/infopath/2007/PartnerControls"/>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t med detaljer" ma:internalName="SharedWithDetails" ma:readOnly="true">
      <xsd:simpleType>
        <xsd:restriction base="dms:Note">
          <xsd:maxLength value="255"/>
        </xsd:restriction>
      </xsd:simpleType>
    </xsd:element>
    <xsd:element name="TaxCatchAll" ma:index="22" nillable="true" ma:displayName="Taxonomy Catch All Column" ma:hidden="true" ma:list="{1aa934ab-d2e1-4224-8f93-3c37ae3f61fd}" ma:internalName="TaxCatchAll" ma:showField="CatchAllData" ma:web="b6ff1d8d-6802-4943-95d0-7af019a8c8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d18f593-e248-4c94-9cf7-8a77555ed630">
      <Terms xmlns="http://schemas.microsoft.com/office/infopath/2007/PartnerControls"/>
    </lcf76f155ced4ddcb4097134ff3c332f>
    <TaxCatchAll xmlns="b6ff1d8d-6802-4943-95d0-7af019a8c83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6D9C2E-E3C3-49E9-99CB-7A2C1C6DE8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18f593-e248-4c94-9cf7-8a77555ed630"/>
    <ds:schemaRef ds:uri="b6ff1d8d-6802-4943-95d0-7af019a8c8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70F5C7F-4486-4FD1-8E31-4660A2F30797}">
  <ds:schemaRefs>
    <ds:schemaRef ds:uri="http://schemas.microsoft.com/office/2006/metadata/properties"/>
    <ds:schemaRef ds:uri="http://schemas.microsoft.com/office/infopath/2007/PartnerControls"/>
    <ds:schemaRef ds:uri="ad18f593-e248-4c94-9cf7-8a77555ed630"/>
    <ds:schemaRef ds:uri="b6ff1d8d-6802-4943-95d0-7af019a8c835"/>
  </ds:schemaRefs>
</ds:datastoreItem>
</file>

<file path=customXml/itemProps3.xml><?xml version="1.0" encoding="utf-8"?>
<ds:datastoreItem xmlns:ds="http://schemas.openxmlformats.org/officeDocument/2006/customXml" ds:itemID="{E2721F51-D4CF-46CB-AE84-8D8128885C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Pakke</Template>
  <TotalTime>2415</TotalTime>
  <Words>412</Words>
  <Application>Microsoft Office PowerPoint</Application>
  <PresentationFormat>Widescreen</PresentationFormat>
  <Paragraphs>53</Paragraphs>
  <Slides>8</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8</vt:i4>
      </vt:variant>
    </vt:vector>
  </HeadingPairs>
  <TitlesOfParts>
    <vt:vector size="13" baseType="lpstr">
      <vt:lpstr>Arial</vt:lpstr>
      <vt:lpstr>Calibri</vt:lpstr>
      <vt:lpstr>Gill Sans MT</vt:lpstr>
      <vt:lpstr>inherit</vt:lpstr>
      <vt:lpstr>Pakke</vt:lpstr>
      <vt:lpstr>Vorbereitung der Plenartagung</vt:lpstr>
      <vt:lpstr>Der Unterrichtsverlauf</vt:lpstr>
      <vt:lpstr>Vorbereitung der Plenartagung</vt:lpstr>
      <vt:lpstr> Kreuzworträtsel  LINK: https://learningapps.org/watch?v=pk431fzza24  </vt:lpstr>
      <vt:lpstr>Die Institutionen der EU</vt:lpstr>
      <vt:lpstr>Zusammenfassende Fragen</vt:lpstr>
      <vt:lpstr>Die Folgen der Corona-krise </vt:lpstr>
      <vt:lpstr>Gesetzentwurf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Amanda Ajslev Hersbøll</dc:creator>
  <cp:lastModifiedBy>Lone Holm</cp:lastModifiedBy>
  <cp:revision>3</cp:revision>
  <dcterms:created xsi:type="dcterms:W3CDTF">2023-10-02T07:24:24Z</dcterms:created>
  <dcterms:modified xsi:type="dcterms:W3CDTF">2024-06-07T12:45:52Z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0x01010094C52E3428DBAF488022ED4D40AE76CC</vt:lpwstr>
  </property>
  <property fmtid="{D5CDD505-2E9C-101B-9397-08002B2CF9AE}" pid="3" name="MediaServiceImageTags">
    <vt:lpwstr/>
  </property>
</Properties>
</file>