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6" r:id="rId6"/>
    <p:sldId id="274" r:id="rId7"/>
    <p:sldId id="259" r:id="rId8"/>
    <p:sldId id="270" r:id="rId9"/>
    <p:sldId id="271" r:id="rId10"/>
    <p:sldId id="272" r:id="rId11"/>
    <p:sldId id="279" r:id="rId12"/>
    <p:sldId id="275" r:id="rId13"/>
    <p:sldId id="281" r:id="rId14"/>
    <p:sldId id="278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1094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3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00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127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53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1594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770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05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3615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5110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201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2E978-27C1-444B-9897-7CF29D51F9A6}" type="datetimeFigureOut">
              <a:rPr lang="da-DK" smtClean="0"/>
              <a:t>05/02/2018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E5E6B-D467-4FE7-9D8B-7C4F1791DF0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60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423375" y="5330265"/>
            <a:ext cx="7113430" cy="814037"/>
          </a:xfrm>
        </p:spPr>
        <p:txBody>
          <a:bodyPr>
            <a:normAutofit lnSpcReduction="10000"/>
          </a:bodyPr>
          <a:lstStyle/>
          <a:p>
            <a:endParaRPr lang="da-DK" dirty="0"/>
          </a:p>
          <a:p>
            <a:r>
              <a:rPr lang="da-DK" sz="2000" dirty="0"/>
              <a:t>Søren Sejer Lohse-Hansen, Rosborg Gymnasium og HF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59" y="4478749"/>
            <a:ext cx="4424662" cy="851516"/>
          </a:xfrm>
          <a:prstGeom prst="rect">
            <a:avLst/>
          </a:prstGeom>
        </p:spPr>
      </p:pic>
      <p:sp>
        <p:nvSpPr>
          <p:cNvPr id="5" name="Titel 3"/>
          <p:cNvSpPr>
            <a:spLocks noGrp="1"/>
          </p:cNvSpPr>
          <p:nvPr/>
        </p:nvSpPr>
        <p:spPr>
          <a:xfrm>
            <a:off x="1408090" y="83140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800" dirty="0">
                <a:latin typeface="Century Gothic" panose="020B0502020202020204" pitchFamily="34" charset="0"/>
              </a:rPr>
              <a:t>EU i Globale Gymnasiers undervisning</a:t>
            </a:r>
          </a:p>
        </p:txBody>
      </p:sp>
    </p:spTree>
    <p:extLst>
      <p:ext uri="{BB962C8B-B14F-4D97-AF65-F5344CB8AC3E}">
        <p14:creationId xmlns:p14="http://schemas.microsoft.com/office/powerpoint/2010/main" val="2457435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914104" cy="1553827"/>
          </a:xfrm>
        </p:spPr>
        <p:txBody>
          <a:bodyPr>
            <a:normAutofit/>
          </a:bodyPr>
          <a:lstStyle/>
          <a:p>
            <a:r>
              <a:rPr lang="da-DK" dirty="0"/>
              <a:t>Hvad er globale kompetencer?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791" y="524838"/>
            <a:ext cx="5854521" cy="565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71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globale forløb</a:t>
            </a:r>
          </a:p>
        </p:txBody>
      </p:sp>
      <p:pic>
        <p:nvPicPr>
          <p:cNvPr id="4" name="Billede 3" descr="IMG_46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56" y="2356834"/>
            <a:ext cx="5094544" cy="382012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sp>
        <p:nvSpPr>
          <p:cNvPr id="11" name="Tekstfelt 9"/>
          <p:cNvSpPr txBox="1"/>
          <p:nvPr/>
        </p:nvSpPr>
        <p:spPr>
          <a:xfrm>
            <a:off x="593501" y="1328620"/>
            <a:ext cx="5836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Flygtningekrisen</a:t>
            </a:r>
            <a:br>
              <a:rPr lang="da-DK" b="1" dirty="0"/>
            </a:br>
            <a:r>
              <a:rPr lang="da-DK" dirty="0"/>
              <a:t>Dens årsager og EU-landes reaktioner (historie)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Nyheder og </a:t>
            </a:r>
            <a:r>
              <a:rPr lang="da-DK" b="1" dirty="0" err="1">
                <a:solidFill>
                  <a:srgbClr val="548235"/>
                </a:solidFill>
              </a:rPr>
              <a:t>fake</a:t>
            </a:r>
            <a:r>
              <a:rPr lang="da-DK" b="1" dirty="0">
                <a:solidFill>
                  <a:srgbClr val="548235"/>
                </a:solidFill>
              </a:rPr>
              <a:t> news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/>
              <a:t>Nyhedsformidling i det postfaktuelle samfund (dansk)</a:t>
            </a: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Indien</a:t>
            </a:r>
            <a:br>
              <a:rPr lang="da-DK" b="1" dirty="0"/>
            </a:br>
            <a:r>
              <a:rPr lang="da-DK" dirty="0"/>
              <a:t>Globalisering, outsourcing, kastesystem (KS)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Plastic Change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/>
              <a:t>Udfordringer ved plastik og ved afskaffelse af plastik (NV)</a:t>
            </a: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Energiforsyning og klimaproblemer</a:t>
            </a:r>
            <a:br>
              <a:rPr lang="da-DK" b="1" dirty="0">
                <a:solidFill>
                  <a:srgbClr val="548235"/>
                </a:solidFill>
              </a:rPr>
            </a:br>
            <a:r>
              <a:rPr lang="da-DK" dirty="0">
                <a:solidFill>
                  <a:srgbClr val="000000"/>
                </a:solidFill>
              </a:rPr>
              <a:t>(</a:t>
            </a:r>
            <a:r>
              <a:rPr lang="da-DK" dirty="0"/>
              <a:t>fysik)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Globale madvaner og bæredygtighed</a:t>
            </a:r>
            <a:br>
              <a:rPr lang="da-DK" b="1" dirty="0">
                <a:solidFill>
                  <a:srgbClr val="548235"/>
                </a:solidFill>
              </a:rPr>
            </a:br>
            <a:r>
              <a:rPr lang="da-DK" dirty="0"/>
              <a:t>(NG)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Postkolonial litteratur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 err="1"/>
              <a:t>Blackness</a:t>
            </a:r>
            <a:r>
              <a:rPr lang="da-DK" dirty="0"/>
              <a:t> in </a:t>
            </a:r>
            <a:r>
              <a:rPr lang="da-DK" dirty="0" err="1"/>
              <a:t>reflection</a:t>
            </a:r>
            <a:r>
              <a:rPr lang="da-DK" dirty="0"/>
              <a:t> (dansk eller engelsk) 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CSR, bæredygtighed og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Froosh</a:t>
            </a:r>
            <a:br>
              <a:rPr lang="da-DK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dirty="0"/>
              <a:t>(AT-forløb med dansk og biologi)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81479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EU og globale kompetencer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6" name="Picture 2" descr="http://multimedia.pol.dk/archive/01054/BREXIT_BRATISLAVA_1054762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271" y="505343"/>
            <a:ext cx="3995529" cy="567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1818999"/>
            <a:ext cx="10515600" cy="4351338"/>
          </a:xfrm>
        </p:spPr>
        <p:txBody>
          <a:bodyPr/>
          <a:lstStyle/>
          <a:p>
            <a:r>
              <a:rPr lang="da-DK" dirty="0"/>
              <a:t>Den europæiske borger og verdensborgeren</a:t>
            </a:r>
          </a:p>
          <a:p>
            <a:r>
              <a:rPr lang="da-DK" dirty="0"/>
              <a:t>Kanal til global indflydelse</a:t>
            </a:r>
          </a:p>
          <a:p>
            <a:r>
              <a:rPr lang="da-DK" dirty="0"/>
              <a:t>Stort arbejdsmarked</a:t>
            </a:r>
          </a:p>
          <a:p>
            <a:r>
              <a:rPr lang="da-DK" dirty="0"/>
              <a:t>Studieophold i udlandet</a:t>
            </a:r>
          </a:p>
          <a:p>
            <a:r>
              <a:rPr lang="da-DK" dirty="0"/>
              <a:t>Andre perspektiver	</a:t>
            </a:r>
          </a:p>
        </p:txBody>
      </p:sp>
    </p:spTree>
    <p:extLst>
      <p:ext uri="{BB962C8B-B14F-4D97-AF65-F5344CB8AC3E}">
        <p14:creationId xmlns:p14="http://schemas.microsoft.com/office/powerpoint/2010/main" val="146972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Eksempler på globale forløb</a:t>
            </a:r>
          </a:p>
        </p:txBody>
      </p:sp>
      <p:pic>
        <p:nvPicPr>
          <p:cNvPr id="4" name="Billede 3" descr="IMG_46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56" y="2356834"/>
            <a:ext cx="5094544" cy="3820129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sp>
        <p:nvSpPr>
          <p:cNvPr id="11" name="Tekstfelt 9"/>
          <p:cNvSpPr txBox="1"/>
          <p:nvPr/>
        </p:nvSpPr>
        <p:spPr>
          <a:xfrm>
            <a:off x="593501" y="1328620"/>
            <a:ext cx="583613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/>
              <a:buChar char="•"/>
            </a:pP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Flygtningekrisen</a:t>
            </a:r>
            <a:br>
              <a:rPr lang="da-DK" b="1" dirty="0"/>
            </a:br>
            <a:r>
              <a:rPr lang="da-DK" dirty="0"/>
              <a:t>Dens årsager og reaktionerne i EU (historie)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Nyheder og </a:t>
            </a:r>
            <a:r>
              <a:rPr lang="da-DK" b="1" dirty="0" err="1">
                <a:solidFill>
                  <a:srgbClr val="548235"/>
                </a:solidFill>
              </a:rPr>
              <a:t>fake</a:t>
            </a:r>
            <a:r>
              <a:rPr lang="da-DK" b="1" dirty="0">
                <a:solidFill>
                  <a:srgbClr val="548235"/>
                </a:solidFill>
              </a:rPr>
              <a:t> news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/>
              <a:t>Nyhedsformidling i det postfaktuelle samfund (dansk)</a:t>
            </a: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Indien</a:t>
            </a:r>
            <a:br>
              <a:rPr lang="da-DK" b="1" dirty="0"/>
            </a:br>
            <a:r>
              <a:rPr lang="da-DK" dirty="0"/>
              <a:t>Globalisering, outsourcing, kastesystem (KS)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Plastic Change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/>
              <a:t>Udfordringer ved plastik og ved afskaffelse af plastik (NV)</a:t>
            </a:r>
            <a:endParaRPr lang="da-DK" b="1" dirty="0"/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Energiforsyning og klimaproblemer</a:t>
            </a:r>
            <a:br>
              <a:rPr lang="da-DK" b="1" dirty="0">
                <a:solidFill>
                  <a:srgbClr val="548235"/>
                </a:solidFill>
              </a:rPr>
            </a:br>
            <a:r>
              <a:rPr lang="da-DK" dirty="0">
                <a:solidFill>
                  <a:srgbClr val="000000"/>
                </a:solidFill>
              </a:rPr>
              <a:t>(</a:t>
            </a:r>
            <a:r>
              <a:rPr lang="da-DK" dirty="0"/>
              <a:t>fysik)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Globale madvaner og bæredygtighed</a:t>
            </a:r>
            <a:br>
              <a:rPr lang="da-DK" b="1" dirty="0">
                <a:solidFill>
                  <a:srgbClr val="548235"/>
                </a:solidFill>
              </a:rPr>
            </a:br>
            <a:r>
              <a:rPr lang="da-DK" dirty="0"/>
              <a:t>(NG)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rgbClr val="548235"/>
                </a:solidFill>
              </a:rPr>
              <a:t>Postkolonial litteratur</a:t>
            </a:r>
            <a:br>
              <a:rPr lang="da-DK" dirty="0">
                <a:solidFill>
                  <a:srgbClr val="548235"/>
                </a:solidFill>
              </a:rPr>
            </a:br>
            <a:r>
              <a:rPr lang="da-DK" dirty="0" err="1"/>
              <a:t>Blackness</a:t>
            </a:r>
            <a:r>
              <a:rPr lang="da-DK" dirty="0"/>
              <a:t> in </a:t>
            </a:r>
            <a:r>
              <a:rPr lang="da-DK" dirty="0" err="1"/>
              <a:t>reflection</a:t>
            </a:r>
            <a:r>
              <a:rPr lang="da-DK" dirty="0"/>
              <a:t> (dansk eller engelsk) </a:t>
            </a:r>
          </a:p>
          <a:p>
            <a:pPr marL="285750" indent="-285750">
              <a:buFont typeface="Arial"/>
              <a:buChar char="•"/>
            </a:pP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CSR, bæredygtighed og </a:t>
            </a:r>
            <a:r>
              <a:rPr lang="da-DK" b="1" dirty="0" err="1">
                <a:solidFill>
                  <a:schemeClr val="accent6">
                    <a:lumMod val="75000"/>
                  </a:schemeClr>
                </a:solidFill>
              </a:rPr>
              <a:t>Froosh</a:t>
            </a:r>
            <a:br>
              <a:rPr lang="da-DK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da-DK" dirty="0"/>
              <a:t>(AT-forløb med dansk og biologi)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574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24" y="365125"/>
            <a:ext cx="6019953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8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skal vi arbejde med globale kompetencer?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6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skal vi arbejde med globale kompetencer?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sp>
        <p:nvSpPr>
          <p:cNvPr id="5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4201886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Gymnasiereformens fire tværfaglige kompetencer:</a:t>
            </a:r>
          </a:p>
          <a:p>
            <a:pPr>
              <a:buFontTx/>
              <a:buChar char="-"/>
            </a:pPr>
            <a:r>
              <a:rPr lang="da-DK" dirty="0"/>
              <a:t>Innovative</a:t>
            </a:r>
          </a:p>
          <a:p>
            <a:pPr>
              <a:buFontTx/>
              <a:buChar char="-"/>
            </a:pPr>
            <a:r>
              <a:rPr lang="da-DK" dirty="0"/>
              <a:t>Digitale</a:t>
            </a:r>
          </a:p>
          <a:p>
            <a:pPr>
              <a:buFontTx/>
              <a:buChar char="-"/>
            </a:pPr>
            <a:r>
              <a:rPr lang="da-DK" dirty="0"/>
              <a:t>Karriere</a:t>
            </a:r>
          </a:p>
          <a:p>
            <a:pPr>
              <a:buFontTx/>
              <a:buChar char="-"/>
            </a:pPr>
            <a:r>
              <a:rPr lang="da-DK" dirty="0"/>
              <a:t>Globale</a:t>
            </a:r>
          </a:p>
        </p:txBody>
      </p:sp>
      <p:pic>
        <p:nvPicPr>
          <p:cNvPr id="6" name="Picture 2" descr="http://gymnasieskolen.dk/sites/default/files/styles/colorbox_fullscreen/public/gymnasiereform.jpg?itok=L8NSbF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6" y="1489124"/>
            <a:ext cx="5290458" cy="45470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560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skal vi arbejde med globale kompetencer?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Verdens store udfordringer:</a:t>
            </a:r>
          </a:p>
          <a:p>
            <a:pPr marL="0" indent="0">
              <a:buNone/>
            </a:pPr>
            <a:r>
              <a:rPr lang="da-DK" dirty="0"/>
              <a:t>Flygtningestrømme</a:t>
            </a:r>
          </a:p>
          <a:p>
            <a:pPr marL="0" indent="0">
              <a:buNone/>
            </a:pPr>
            <a:r>
              <a:rPr lang="da-DK" dirty="0"/>
              <a:t>Migration</a:t>
            </a:r>
          </a:p>
          <a:p>
            <a:pPr marL="0" indent="0">
              <a:buNone/>
            </a:pPr>
            <a:r>
              <a:rPr lang="da-DK" dirty="0"/>
              <a:t>International økonomi</a:t>
            </a:r>
          </a:p>
          <a:p>
            <a:pPr marL="0" indent="0">
              <a:buNone/>
            </a:pPr>
            <a:r>
              <a:rPr lang="da-DK" dirty="0"/>
              <a:t>Internationale politiske konflikter</a:t>
            </a:r>
          </a:p>
          <a:p>
            <a:pPr marL="0" indent="0">
              <a:buNone/>
            </a:pPr>
            <a:r>
              <a:rPr lang="da-DK" dirty="0"/>
              <a:t>Global kultur</a:t>
            </a:r>
          </a:p>
          <a:p>
            <a:pPr marL="0" indent="0">
              <a:buNone/>
            </a:pPr>
            <a:r>
              <a:rPr lang="da-DK" dirty="0"/>
              <a:t>Klimakrise</a:t>
            </a:r>
          </a:p>
          <a:p>
            <a:pPr marL="0" indent="0">
              <a:buNone/>
            </a:pPr>
            <a:r>
              <a:rPr lang="da-DK" dirty="0"/>
              <a:t>Global ulighed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5" name="Picture 2" descr="http://www.denoffentlige.dk/sites/default/files/styles/620px-landscape/public/flygtninge_i_dk_foto_ilone_gondesen.jpg?itok=-VHu5ICH?14419140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41" y="2529067"/>
            <a:ext cx="5476259" cy="3647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24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skal vi arbejde med globale kompetencer?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1026" name="Picture 2" descr="https://freelancerworldwide.com/wp-content/uploads/pablo-1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115" y="2538681"/>
            <a:ext cx="7276563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Fremtidens arbejdsmarked</a:t>
            </a:r>
          </a:p>
        </p:txBody>
      </p:sp>
    </p:spTree>
    <p:extLst>
      <p:ext uri="{BB962C8B-B14F-4D97-AF65-F5344CB8AC3E}">
        <p14:creationId xmlns:p14="http://schemas.microsoft.com/office/powerpoint/2010/main" val="204998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Hvorfor skal vi arbejde med globale kompetencer?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Pædagogisk redskab</a:t>
            </a:r>
          </a:p>
        </p:txBody>
      </p:sp>
      <p:pic>
        <p:nvPicPr>
          <p:cNvPr id="1026" name="Picture 2" descr="http://livefra.globalegymnasier.dk.linux6.curanetserver.dk/wp-content/uploads/2015/10/Sk%C3%A6rmbillede-2015-10-01-kl.-21.30.31-1024x3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705424"/>
            <a:ext cx="9753600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003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Globale Gymnasier?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4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Globale Gymnasier?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sp>
        <p:nvSpPr>
          <p:cNvPr id="6" name="Pladsholder til indhold 2"/>
          <p:cNvSpPr>
            <a:spLocks noGrp="1"/>
          </p:cNvSpPr>
          <p:nvPr/>
        </p:nvSpPr>
        <p:spPr>
          <a:xfrm>
            <a:off x="853319" y="1442309"/>
            <a:ext cx="46199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a-DK" sz="2400" dirty="0"/>
              <a:t>”</a:t>
            </a:r>
            <a:r>
              <a:rPr lang="is-IS" sz="2400" i="1" dirty="0"/>
              <a:t>… et netværk af gymnasieskoler, der har </a:t>
            </a:r>
            <a:r>
              <a:rPr lang="da-DK" sz="2400" i="1" dirty="0"/>
              <a:t>forpligtet sig til at arbejde med uddannelse og dannelse i et globalt perspektiv, fordi vi mener, at globalisering er et grundvilkår for vores elever. Af samme grund indgår globale problemstillinger i skolernes diskussion af faglighed, kompetencer og dannelse med det sigte at sende vores elever ud i verden som danske verdensborgere</a:t>
            </a:r>
            <a:r>
              <a:rPr lang="da-DK" sz="2400" dirty="0"/>
              <a:t>.”</a:t>
            </a:r>
            <a:br>
              <a:rPr lang="da-DK" sz="2400" dirty="0"/>
            </a:br>
            <a:r>
              <a:rPr lang="da-DK" sz="2400" dirty="0"/>
              <a:t>			</a:t>
            </a:r>
            <a:r>
              <a:rPr lang="da-DK" sz="1100" dirty="0"/>
              <a:t>Globale Gymnasiers vision</a:t>
            </a:r>
            <a:endParaRPr lang="da-DK" sz="2400" dirty="0"/>
          </a:p>
        </p:txBody>
      </p:sp>
      <p:pic>
        <p:nvPicPr>
          <p:cNvPr id="7" name="Pladsholder til indhold 8" descr="Globale-Gymnasier_-Elever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r="6138"/>
          <a:stretch>
            <a:fillRect/>
          </a:stretch>
        </p:blipFill>
        <p:spPr>
          <a:xfrm>
            <a:off x="6172200" y="1442309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310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Globale Gymnasier?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13515" y="1812746"/>
            <a:ext cx="5265313" cy="4351338"/>
          </a:xfrm>
        </p:spPr>
        <p:txBody>
          <a:bodyPr/>
          <a:lstStyle/>
          <a:p>
            <a:pPr marL="0" indent="0">
              <a:buNone/>
            </a:pPr>
            <a:r>
              <a:rPr lang="da-DK" dirty="0"/>
              <a:t>Hvordan:</a:t>
            </a:r>
          </a:p>
          <a:p>
            <a:pPr marL="0" indent="0">
              <a:buNone/>
            </a:pPr>
            <a:r>
              <a:rPr lang="da-DK" dirty="0"/>
              <a:t>- arbejde globalt i den daglige undervisning</a:t>
            </a:r>
          </a:p>
          <a:p>
            <a:pPr marL="0" indent="0">
              <a:buNone/>
            </a:pPr>
            <a:r>
              <a:rPr lang="da-DK" dirty="0"/>
              <a:t>- arrangere elevaktiviteter</a:t>
            </a:r>
          </a:p>
          <a:p>
            <a:pPr marL="0" indent="0">
              <a:buNone/>
            </a:pPr>
            <a:r>
              <a:rPr lang="da-DK" dirty="0"/>
              <a:t>- arrangere fælles projekter</a:t>
            </a:r>
          </a:p>
          <a:p>
            <a:pPr>
              <a:buFontTx/>
              <a:buChar char="-"/>
            </a:pP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32" y="6406934"/>
            <a:ext cx="1450368" cy="279120"/>
          </a:xfrm>
          <a:prstGeom prst="rect">
            <a:avLst/>
          </a:prstGeom>
        </p:spPr>
      </p:pic>
      <p:pic>
        <p:nvPicPr>
          <p:cNvPr id="5" name="Pladsholder til indhold 8" descr="Globale-Gymnasier_-Elever.jpg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8" r="6138"/>
          <a:stretch>
            <a:fillRect/>
          </a:stretch>
        </p:blipFill>
        <p:spPr>
          <a:xfrm>
            <a:off x="6172200" y="1442309"/>
            <a:ext cx="518160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42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213</Words>
  <Application>Microsoft Macintosh PowerPoint</Application>
  <PresentationFormat>Widescreen</PresentationFormat>
  <Paragraphs>58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Office-tema</vt:lpstr>
      <vt:lpstr>PowerPoint Presentation</vt:lpstr>
      <vt:lpstr>Hvorfor skal vi arbejde med globale kompetencer?</vt:lpstr>
      <vt:lpstr>Hvorfor skal vi arbejde med globale kompetencer?</vt:lpstr>
      <vt:lpstr>Hvorfor skal vi arbejde med globale kompetencer?</vt:lpstr>
      <vt:lpstr>Hvorfor skal vi arbejde med globale kompetencer?</vt:lpstr>
      <vt:lpstr>Hvorfor skal vi arbejde med globale kompetencer?</vt:lpstr>
      <vt:lpstr>Hvad er Globale Gymnasier?</vt:lpstr>
      <vt:lpstr>Hvad er Globale Gymnasier?</vt:lpstr>
      <vt:lpstr>Hvad er Globale Gymnasier?</vt:lpstr>
      <vt:lpstr>Hvad er globale kompetencer?</vt:lpstr>
      <vt:lpstr>Eksempler på globale forløb</vt:lpstr>
      <vt:lpstr>EU og globale kompetencer</vt:lpstr>
      <vt:lpstr>Eksempler på globale forløb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Søren Sejer Lohse-Hansen</dc:creator>
  <cp:lastModifiedBy>DEO 2</cp:lastModifiedBy>
  <cp:revision>31</cp:revision>
  <dcterms:created xsi:type="dcterms:W3CDTF">2017-11-01T18:40:57Z</dcterms:created>
  <dcterms:modified xsi:type="dcterms:W3CDTF">2018-02-05T18:32:15Z</dcterms:modified>
</cp:coreProperties>
</file>