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19" r:id="rId3"/>
    <p:sldId id="320" r:id="rId4"/>
    <p:sldId id="302" r:id="rId5"/>
    <p:sldId id="286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06" r:id="rId14"/>
    <p:sldId id="311" r:id="rId15"/>
    <p:sldId id="305" r:id="rId16"/>
  </p:sldIdLst>
  <p:sldSz cx="12192000" cy="6858000"/>
  <p:notesSz cx="6881813" cy="100028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734" cy="501073"/>
          </a:xfrm>
          <a:prstGeom prst="rect">
            <a:avLst/>
          </a:prstGeom>
        </p:spPr>
        <p:txBody>
          <a:bodyPr vert="horz" lIns="89021" tIns="44510" rIns="89021" bIns="44510" rtlCol="0"/>
          <a:lstStyle>
            <a:lvl1pPr algn="l">
              <a:defRPr sz="11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7542" y="1"/>
            <a:ext cx="2982734" cy="501073"/>
          </a:xfrm>
          <a:prstGeom prst="rect">
            <a:avLst/>
          </a:prstGeom>
        </p:spPr>
        <p:txBody>
          <a:bodyPr vert="horz" lIns="89021" tIns="44510" rIns="89021" bIns="44510" rtlCol="0"/>
          <a:lstStyle>
            <a:lvl1pPr algn="r">
              <a:defRPr sz="1100"/>
            </a:lvl1pPr>
          </a:lstStyle>
          <a:p>
            <a:fld id="{D3279E0F-0410-4C22-8F7B-F6B3FE5C9AA8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0950"/>
            <a:ext cx="59991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021" tIns="44510" rIns="89021" bIns="4451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797" y="4813712"/>
            <a:ext cx="5504220" cy="3938772"/>
          </a:xfrm>
          <a:prstGeom prst="rect">
            <a:avLst/>
          </a:prstGeom>
        </p:spPr>
        <p:txBody>
          <a:bodyPr vert="horz" lIns="89021" tIns="44510" rIns="89021" bIns="4451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01766"/>
            <a:ext cx="2982734" cy="501072"/>
          </a:xfrm>
          <a:prstGeom prst="rect">
            <a:avLst/>
          </a:prstGeom>
        </p:spPr>
        <p:txBody>
          <a:bodyPr vert="horz" lIns="89021" tIns="44510" rIns="89021" bIns="44510" rtlCol="0" anchor="b"/>
          <a:lstStyle>
            <a:lvl1pPr algn="l">
              <a:defRPr sz="11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97542" y="9501766"/>
            <a:ext cx="2982734" cy="501072"/>
          </a:xfrm>
          <a:prstGeom prst="rect">
            <a:avLst/>
          </a:prstGeom>
        </p:spPr>
        <p:txBody>
          <a:bodyPr vert="horz" lIns="89021" tIns="44510" rIns="89021" bIns="44510" rtlCol="0" anchor="b"/>
          <a:lstStyle>
            <a:lvl1pPr algn="r">
              <a:defRPr sz="1100"/>
            </a:lvl1pPr>
          </a:lstStyle>
          <a:p>
            <a:fld id="{24495D23-4CC4-4F23-A766-A2D0964C5B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340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 læreren: </a:t>
            </a:r>
            <a:r>
              <a:rPr lang="da-DK" sz="1200" dirty="0">
                <a:solidFill>
                  <a:srgbClr val="FF0000"/>
                </a:solidFill>
              </a:rPr>
              <a:t>Indsæt præcise klokkeslæt. Det er afgørende at eleverne ved, hvornår forhandlingsrunden starter, hvornår der er pauser og frokostpauser.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5D23-4CC4-4F23-A766-A2D0964C5B34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418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335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79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041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794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356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56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48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705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608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848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34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F40F-AAE2-43ED-948D-675653694EFA}" type="datetimeFigureOut">
              <a:rPr lang="da-DK" smtClean="0"/>
              <a:t>31-01-2019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B21D-49C7-467C-8396-993CB31057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06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CxsF6QFsw4&amp;t=1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590" y="128094"/>
            <a:ext cx="1801076" cy="1952449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076129" y="1141025"/>
            <a:ext cx="6229739" cy="2387600"/>
          </a:xfrm>
        </p:spPr>
        <p:txBody>
          <a:bodyPr>
            <a:normAutofit/>
          </a:bodyPr>
          <a:lstStyle/>
          <a:p>
            <a:r>
              <a:rPr lang="da-DK" sz="8000" b="1" dirty="0">
                <a:latin typeface="Baskerville Old Face" panose="02020602080505020303" pitchFamily="18" charset="0"/>
              </a:rPr>
              <a:t>Kampen om</a:t>
            </a:r>
            <a:br>
              <a:rPr lang="da-DK" sz="8000" b="1" dirty="0">
                <a:latin typeface="Baskerville Old Face" panose="02020602080505020303" pitchFamily="18" charset="0"/>
              </a:rPr>
            </a:br>
            <a:r>
              <a:rPr lang="da-DK" sz="8000" b="1" dirty="0">
                <a:solidFill>
                  <a:schemeClr val="accent6"/>
                </a:solidFill>
                <a:latin typeface="Baskerville Old Face" panose="02020602080505020303" pitchFamily="18" charset="0"/>
              </a:rPr>
              <a:t>Klimaet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076130" y="3602038"/>
            <a:ext cx="6229739" cy="1655762"/>
          </a:xfrm>
        </p:spPr>
        <p:txBody>
          <a:bodyPr/>
          <a:lstStyle/>
          <a:p>
            <a:r>
              <a:rPr lang="da-DK" dirty="0"/>
              <a:t>Et forhandlingsspil om EU, global opvarmning     og den grønne omstilling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52" y="6242441"/>
            <a:ext cx="3500763" cy="410966"/>
          </a:xfrm>
          <a:prstGeom prst="rect">
            <a:avLst/>
          </a:prstGeom>
        </p:spPr>
      </p:pic>
      <p:pic>
        <p:nvPicPr>
          <p:cNvPr id="11" name="Picture 2" descr="http://undervisning.deo.dk/media/112849/forside-2-Spillet-om-EUs-fremtid-i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68" y="1141025"/>
            <a:ext cx="4358452" cy="436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62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3CE7F-B18A-40C0-A9B8-06D87B58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4FF9A729-4D24-42C4-8454-2F96B0FB31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561" y="1707227"/>
            <a:ext cx="9276336" cy="4211457"/>
          </a:xfrm>
        </p:spPr>
      </p:pic>
    </p:spTree>
    <p:extLst>
      <p:ext uri="{BB962C8B-B14F-4D97-AF65-F5344CB8AC3E}">
        <p14:creationId xmlns:p14="http://schemas.microsoft.com/office/powerpoint/2010/main" val="102300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613B4-B9DE-4945-B8E4-8E4E65DA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3D2A311B-D85E-4B3F-ADAB-975D585A4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2" y="2079523"/>
            <a:ext cx="8458140" cy="2698954"/>
          </a:xfrm>
        </p:spPr>
      </p:pic>
    </p:spTree>
    <p:extLst>
      <p:ext uri="{BB962C8B-B14F-4D97-AF65-F5344CB8AC3E}">
        <p14:creationId xmlns:p14="http://schemas.microsoft.com/office/powerpoint/2010/main" val="374951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E8441-55EB-4C61-9BE6-5FB38BD8A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C81AC574-763D-4715-833C-9BE497D188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84" y="2591683"/>
            <a:ext cx="11661031" cy="2128249"/>
          </a:xfrm>
        </p:spPr>
      </p:pic>
    </p:spTree>
    <p:extLst>
      <p:ext uri="{BB962C8B-B14F-4D97-AF65-F5344CB8AC3E}">
        <p14:creationId xmlns:p14="http://schemas.microsoft.com/office/powerpoint/2010/main" val="2739272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DE9E7-CFEA-4494-B718-DDA85374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8265"/>
          </a:xfrm>
        </p:spPr>
        <p:txBody>
          <a:bodyPr>
            <a:normAutofit/>
          </a:bodyPr>
          <a:lstStyle/>
          <a:p>
            <a:r>
              <a:rPr lang="da-DK" sz="3600" dirty="0">
                <a:solidFill>
                  <a:schemeClr val="accent1">
                    <a:lumMod val="75000"/>
                  </a:schemeClr>
                </a:solidFill>
              </a:rPr>
              <a:t>2. session</a:t>
            </a:r>
            <a:br>
              <a:rPr lang="da-DK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a-DK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Ministerrådsmøde: </a:t>
            </a:r>
            <a:r>
              <a:rPr lang="da-DK" b="1" dirty="0">
                <a:solidFill>
                  <a:srgbClr val="C00000"/>
                </a:solidFill>
              </a:rPr>
              <a:t>EU’s klimamål for 2030</a:t>
            </a:r>
            <a:endParaRPr lang="da-DK" dirty="0">
              <a:solidFill>
                <a:srgbClr val="C00000"/>
              </a:solidFill>
            </a:endParaRP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46A4522F-EF60-4835-83C6-DCDD46210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04" y="5973036"/>
            <a:ext cx="1509688" cy="522148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DC0EF250-5CF7-4728-87DD-3D92524B0F49}"/>
              </a:ext>
            </a:extLst>
          </p:cNvPr>
          <p:cNvSpPr/>
          <p:nvPr/>
        </p:nvSpPr>
        <p:spPr>
          <a:xfrm>
            <a:off x="127819" y="1713390"/>
            <a:ext cx="1193636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Landene skal forberede et forhandlingsudspil til EU’s klimapolitik. Hvert enkelt land skal tage stilling til: </a:t>
            </a:r>
          </a:p>
          <a:p>
            <a:pPr>
              <a:spcAft>
                <a:spcPts val="0"/>
              </a:spcAft>
            </a:pPr>
            <a:endParaRPr lang="da-DK" sz="2000" dirty="0"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sz="2200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</a:t>
            </a:r>
            <a:r>
              <a:rPr lang="da-DK" sz="2400" b="1" i="1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1. Hvor meget vil landet reducere dets CO2-udledning? (I % fra 1991-2030)</a:t>
            </a:r>
          </a:p>
          <a:p>
            <a:pPr>
              <a:spcAft>
                <a:spcPts val="0"/>
              </a:spcAft>
            </a:pPr>
            <a:r>
              <a:rPr lang="da-DK" sz="2400" b="1" i="1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2. Hvor stor en andel af energiforbruget skal komme fra sol, vind og vand i 2030 i %? </a:t>
            </a:r>
          </a:p>
          <a:p>
            <a:pPr>
              <a:spcAft>
                <a:spcPts val="0"/>
              </a:spcAft>
            </a:pPr>
            <a:r>
              <a:rPr lang="da-DK" sz="2400" b="1" i="1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3. Hvor mange karameller vil landet investere i EU’s grønne fond? </a:t>
            </a:r>
          </a:p>
          <a:p>
            <a:pPr>
              <a:spcAft>
                <a:spcPts val="0"/>
              </a:spcAft>
            </a:pPr>
            <a:endParaRPr lang="da-DK" sz="2000" i="1" dirty="0"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Forbered argumenter, alliancer og spred budskaber via pressen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Videnskabsfolk skal påvirke i retning af 40/27/30% (EU’s officielle mål)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Statsledere fører ordet, miljøministre er med som rådgivere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Forberedelse og lobbytid ca. 30 min. og forhandling ca. 45 min.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9536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83500-03A7-4E1B-BBC8-0EFD2D95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2. session: Forhandlinger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BF474E-09B9-4BD5-BD41-6737F370B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Under forhandlingerne skal presserådgivere forberede 10 linjer om ”forhandlingerne set fra vores synspunkt”. Er dit land tilfreds med resultaterne? </a:t>
            </a:r>
          </a:p>
          <a:p>
            <a:r>
              <a:rPr lang="da-DK" dirty="0"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Mediegrupper forbereder 3-5 kritiske spørgsmål til udvalgte lande (Hvorfor…, Hvad mener I om Tysklands…, Er I tilfredse med…)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3201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fontAlgn="t"/>
            <a:r>
              <a:rPr lang="da-DK" sz="4000" dirty="0">
                <a:solidFill>
                  <a:schemeClr val="accent1">
                    <a:lumMod val="75000"/>
                  </a:schemeClr>
                </a:solidFill>
              </a:rPr>
              <a:t>3. session</a:t>
            </a:r>
            <a:br>
              <a:rPr lang="da-DK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a-DK" sz="4800" b="1" dirty="0"/>
              <a:t>Pressemøde om dagens resultater</a:t>
            </a:r>
            <a:endParaRPr lang="da-DK" sz="4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080649"/>
            <a:ext cx="10515600" cy="4114800"/>
          </a:xfrm>
        </p:spPr>
        <p:txBody>
          <a:bodyPr>
            <a:noAutofit/>
          </a:bodyPr>
          <a:lstStyle/>
          <a:p>
            <a:r>
              <a:rPr lang="da-DK" dirty="0"/>
              <a:t>Presserådgivere og videnskabsfolk får 5 minutter til at færdiggøre en evaluering af dagen set fra deres lands perspektiv (taletid: 1 min). </a:t>
            </a:r>
          </a:p>
          <a:p>
            <a:r>
              <a:rPr lang="da-DK" dirty="0"/>
              <a:t>Journalisterne forbereder mindst to spørgsmål til pressemødet. Alle andre forbereder ét spørgsmål. Vær kritisk overfor landenes beslutninger.  </a:t>
            </a:r>
          </a:p>
          <a:p>
            <a:r>
              <a:rPr lang="da-DK" dirty="0"/>
              <a:t>Pressemødet vil vare 25 min. 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1849" y="128200"/>
            <a:ext cx="1801076" cy="1952449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1" y="6126164"/>
            <a:ext cx="1388916" cy="48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9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B80B3-AEF0-4D40-B6EF-AAA41FE4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0290" cy="4767314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accent5"/>
                </a:solidFill>
              </a:rPr>
              <a:t>EU og klimaudfordringen</a:t>
            </a:r>
            <a:br>
              <a:rPr lang="da-DK" dirty="0"/>
            </a:br>
            <a:r>
              <a:rPr lang="da-DK" sz="3200" dirty="0"/>
              <a:t>- Hvad er global opvarmning? </a:t>
            </a:r>
            <a:br>
              <a:rPr lang="da-DK" sz="3200" dirty="0"/>
            </a:br>
            <a:r>
              <a:rPr lang="da-DK" sz="3200" dirty="0"/>
              <a:t>- Hvorfor er global opvarmning </a:t>
            </a:r>
            <a:br>
              <a:rPr lang="da-DK" sz="3200" dirty="0"/>
            </a:br>
            <a:r>
              <a:rPr lang="da-DK" sz="3200" dirty="0"/>
              <a:t>   et problem? </a:t>
            </a:r>
            <a:br>
              <a:rPr lang="da-DK" sz="3200" dirty="0"/>
            </a:br>
            <a:r>
              <a:rPr lang="da-DK" sz="3200" dirty="0"/>
              <a:t>- Hvad kan EU gøre? </a:t>
            </a:r>
            <a:br>
              <a:rPr lang="da-DK" sz="3200" dirty="0"/>
            </a:br>
            <a:br>
              <a:rPr lang="da-DK" sz="3200" dirty="0"/>
            </a:br>
            <a:endParaRPr lang="da-DK" sz="3200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836FD579-D112-41FF-97D2-66D369A99E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9" y="5791833"/>
            <a:ext cx="2026924" cy="701042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1554294E-F4A4-41B3-BD57-DB8DC79084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637" y="949140"/>
            <a:ext cx="3938016" cy="2150885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449431D5-3C50-49AD-B491-A17C167162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768" y="3684040"/>
            <a:ext cx="3938016" cy="2631536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4FE4DC1A-215A-4EA2-A497-7EC2519502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367" y="3715352"/>
            <a:ext cx="2283286" cy="263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14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415CA-2690-4B0A-92D4-CD94D6C8E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Introduktionsvideo: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C7A1CB6-14E3-4F02-887C-460EFD1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https://www.youtube.com/watch?v=jCxsF6QFsw4&amp;t=1s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889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080682" cy="1108567"/>
          </a:xfrm>
        </p:spPr>
        <p:txBody>
          <a:bodyPr>
            <a:normAutofit fontScale="90000"/>
          </a:bodyPr>
          <a:lstStyle/>
          <a:p>
            <a:r>
              <a:rPr lang="da-DK" sz="3100" b="1" dirty="0"/>
              <a:t>Program for dagen</a:t>
            </a:r>
            <a:br>
              <a:rPr lang="da-DK" sz="3100" dirty="0">
                <a:solidFill>
                  <a:srgbClr val="FF0000"/>
                </a:solidFill>
              </a:rPr>
            </a:br>
            <a:endParaRPr lang="da-DK" b="1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401" y="222251"/>
            <a:ext cx="1388916" cy="480377"/>
          </a:xfrm>
          <a:prstGeom prst="rect">
            <a:avLst/>
          </a:prstGeom>
        </p:spPr>
      </p:pic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D29866EC-C862-4B65-BDA0-2DF036E3C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422946"/>
              </p:ext>
            </p:extLst>
          </p:nvPr>
        </p:nvGraphicFramePr>
        <p:xfrm>
          <a:off x="465725" y="959697"/>
          <a:ext cx="10657995" cy="531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7766">
                  <a:extLst>
                    <a:ext uri="{9D8B030D-6E8A-4147-A177-3AD203B41FA5}">
                      <a16:colId xmlns:a16="http://schemas.microsoft.com/office/drawing/2014/main" val="475616643"/>
                    </a:ext>
                  </a:extLst>
                </a:gridCol>
                <a:gridCol w="8410229">
                  <a:extLst>
                    <a:ext uri="{9D8B030D-6E8A-4147-A177-3AD203B41FA5}">
                      <a16:colId xmlns:a16="http://schemas.microsoft.com/office/drawing/2014/main" val="1914641373"/>
                    </a:ext>
                  </a:extLst>
                </a:gridCol>
              </a:tblGrid>
              <a:tr h="278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Tidsforbrug</a:t>
                      </a:r>
                      <a:endParaRPr lang="da-DK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Programpunkt</a:t>
                      </a:r>
                      <a:endParaRPr lang="da-DK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extLst>
                  <a:ext uri="{0D108BD9-81ED-4DB2-BD59-A6C34878D82A}">
                    <a16:rowId xmlns:a16="http://schemas.microsoft.com/office/drawing/2014/main" val="1411126194"/>
                  </a:ext>
                </a:extLst>
              </a:tr>
              <a:tr h="98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15 min.</a:t>
                      </a:r>
                      <a:endParaRPr lang="da-DK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b="1" dirty="0">
                          <a:effectLst/>
                        </a:rPr>
                        <a:t>Velkomst og introduktion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Eleverne sætter sig ved deres gruppebord, der er markeret med et skilt.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Spillelederen (Donald Tusk) byder velkommen og gennemgår dagens program.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extLst>
                  <a:ext uri="{0D108BD9-81ED-4DB2-BD59-A6C34878D82A}">
                    <a16:rowId xmlns:a16="http://schemas.microsoft.com/office/drawing/2014/main" val="2014755984"/>
                  </a:ext>
                </a:extLst>
              </a:tr>
              <a:tr h="1169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70 min.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b="1" dirty="0">
                          <a:effectLst/>
                        </a:rPr>
                        <a:t>1. session: Ekspertpanel informerer om global opvarmning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I den første session får vi styr på videnskaben. De tre videnskabsgrupper og fire interessegrupper researcher og forbereder et oplæg på 1-2 minutter hver. Efter oplæggene skal særlige rådgivere og journalister stille spørgsmål.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Forberedelse ca. 40 min. og præsentationer + Q&amp;A ca. 30 min.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extLst>
                  <a:ext uri="{0D108BD9-81ED-4DB2-BD59-A6C34878D82A}">
                    <a16:rowId xmlns:a16="http://schemas.microsoft.com/office/drawing/2014/main" val="1376825435"/>
                  </a:ext>
                </a:extLst>
              </a:tr>
              <a:tr h="362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Pause</a:t>
                      </a:r>
                    </a:p>
                  </a:txBody>
                  <a:tcPr marL="40129" marR="40129" marT="40129" marB="40129"/>
                </a:tc>
                <a:extLst>
                  <a:ext uri="{0D108BD9-81ED-4DB2-BD59-A6C34878D82A}">
                    <a16:rowId xmlns:a16="http://schemas.microsoft.com/office/drawing/2014/main" val="2383984440"/>
                  </a:ext>
                </a:extLst>
              </a:tr>
              <a:tr h="98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70 min.</a:t>
                      </a:r>
                      <a:endParaRPr lang="da-DK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b="1" dirty="0">
                          <a:effectLst/>
                        </a:rPr>
                        <a:t>2. session: Ministerrådsmøde om EU’s klimamål for 2030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Fra ord til handling. Miljøministrene skal forberede et forhandlingsudspil til EU’s klimapolitik. Hvor meget vil deres land reducere CO2-udledningen, og hvor meget vil de investere i vedvarende energi?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Forberedelse og lobbytid ca. 30 min. og forhandling ca. 40 min.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extLst>
                  <a:ext uri="{0D108BD9-81ED-4DB2-BD59-A6C34878D82A}">
                    <a16:rowId xmlns:a16="http://schemas.microsoft.com/office/drawing/2014/main" val="2035777870"/>
                  </a:ext>
                </a:extLst>
              </a:tr>
              <a:tr h="98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20 min. 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b="1" dirty="0">
                          <a:effectLst/>
                        </a:rPr>
                        <a:t>3. session: Pressemøde om dagens resultater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Presserådgiverne og videnskabsgrupperne holder et pressemøde, hvor de på 1 minut evaluerer dagen set fra deres lands/gruppes synspunkt. Herefter vil først pressen og siden de øvrige tilstedeværende stille kritiske spørgsmål til dagens forløb.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extLst>
                  <a:ext uri="{0D108BD9-81ED-4DB2-BD59-A6C34878D82A}">
                    <a16:rowId xmlns:a16="http://schemas.microsoft.com/office/drawing/2014/main" val="162548297"/>
                  </a:ext>
                </a:extLst>
              </a:tr>
              <a:tr h="26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10 min.</a:t>
                      </a:r>
                      <a:endParaRPr lang="da-DK" sz="140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Afslutning og evaluering. 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40129" marR="40129" marT="40129" marB="40129"/>
                </a:tc>
                <a:extLst>
                  <a:ext uri="{0D108BD9-81ED-4DB2-BD59-A6C34878D82A}">
                    <a16:rowId xmlns:a16="http://schemas.microsoft.com/office/drawing/2014/main" val="964528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28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DFC2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8496" y="2857501"/>
            <a:ext cx="1053979" cy="1142998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1" y="6126164"/>
            <a:ext cx="1388916" cy="48037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 fontAlgn="t"/>
            <a:r>
              <a:rPr lang="da-DK"/>
              <a:t>1. session</a:t>
            </a:r>
            <a:br>
              <a:rPr lang="da-DK" b="1"/>
            </a:br>
            <a:r>
              <a:rPr lang="da-DK" b="1"/>
              <a:t>Ekspertpanel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>
              <a:spcAft>
                <a:spcPts val="0"/>
              </a:spcAft>
            </a:pPr>
            <a:r>
              <a:rPr lang="da-DK" sz="2200"/>
              <a:t>Vi skal blive klogere på problemet</a:t>
            </a:r>
          </a:p>
          <a:p>
            <a:pPr>
              <a:spcAft>
                <a:spcPts val="0"/>
              </a:spcAft>
            </a:pPr>
            <a:r>
              <a:rPr lang="da-DK" sz="2200"/>
              <a:t>De tre videnskabsgrupper og fire interessegrupper researcher og forbereder et oplæg på 1-2 minutter hver</a:t>
            </a:r>
          </a:p>
          <a:p>
            <a:pPr>
              <a:spcAft>
                <a:spcPts val="0"/>
              </a:spcAft>
            </a:pPr>
            <a:r>
              <a:rPr lang="da-DK" sz="2200"/>
              <a:t>Mediegrupper og landegrupper skal alle læse sig ind på emnet, deres lands interesser og forberede 2 spørgsmål til 2 grupper fra ekspertpanelet.  </a:t>
            </a:r>
          </a:p>
          <a:p>
            <a:pPr>
              <a:spcAft>
                <a:spcPts val="0"/>
              </a:spcAft>
            </a:pPr>
            <a:r>
              <a:rPr lang="da-DK" sz="2200"/>
              <a:t>Forberedelse ca. 40 min. og præsentationer + Q&amp;A ca. 30 min.</a:t>
            </a:r>
          </a:p>
          <a:p>
            <a:pPr marL="0" indent="0">
              <a:spcAft>
                <a:spcPts val="0"/>
              </a:spcAft>
              <a:buNone/>
            </a:pPr>
            <a:endParaRPr lang="da-DK" sz="2200">
              <a:latin typeface="Times New Roman" panose="02020603050405020304" pitchFamily="18" charset="0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98835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2A9AC-1924-4959-9980-AC1F6AB4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79F37876-C75D-4B1E-B6F8-24235A099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012" y="1465006"/>
            <a:ext cx="9808087" cy="490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2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7E6EE-FE7E-4E7C-8793-1B8D6AB1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5F2B301D-F711-4266-8D7B-BF0FB772F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56" y="1825625"/>
            <a:ext cx="8700628" cy="408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5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12357-D06A-4F59-A5F3-94F8466A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ECD2A8B5-C890-49FD-B8AE-B798E4055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89" y="2225429"/>
            <a:ext cx="11180711" cy="2407141"/>
          </a:xfrm>
        </p:spPr>
      </p:pic>
    </p:spTree>
    <p:extLst>
      <p:ext uri="{BB962C8B-B14F-4D97-AF65-F5344CB8AC3E}">
        <p14:creationId xmlns:p14="http://schemas.microsoft.com/office/powerpoint/2010/main" val="3348791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9B116-34C9-457B-A88D-8B696BACD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CFDEFBE-5DF2-4956-808F-C945EF695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78" y="1972052"/>
            <a:ext cx="6902244" cy="367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31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12522</TotalTime>
  <Words>467</Words>
  <Application>Microsoft Office PowerPoint</Application>
  <PresentationFormat>Widescreen</PresentationFormat>
  <Paragraphs>52</Paragraphs>
  <Slides>15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1" baseType="lpstr">
      <vt:lpstr>Arial</vt:lpstr>
      <vt:lpstr>Baskerville Old Face</vt:lpstr>
      <vt:lpstr>Calibri</vt:lpstr>
      <vt:lpstr>Calibri Light</vt:lpstr>
      <vt:lpstr>Times New Roman</vt:lpstr>
      <vt:lpstr>Office-tema</vt:lpstr>
      <vt:lpstr>Kampen om Klimaet</vt:lpstr>
      <vt:lpstr>EU og klimaudfordringen - Hvad er global opvarmning?  - Hvorfor er global opvarmning     et problem?  - Hvad kan EU gøre?   </vt:lpstr>
      <vt:lpstr>Introduktionsvideo:</vt:lpstr>
      <vt:lpstr>Program for dagen </vt:lpstr>
      <vt:lpstr>1. session Ekspertpanel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2. session Ministerrådsmøde: EU’s klimamål for 2030</vt:lpstr>
      <vt:lpstr>2. session: Forhandlinger</vt:lpstr>
      <vt:lpstr>3. session Pressemøde om dagens resultater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Europæiske Råd</dc:title>
  <dc:creator>Børge Sand Kirk</dc:creator>
  <cp:lastModifiedBy> </cp:lastModifiedBy>
  <cp:revision>109</cp:revision>
  <cp:lastPrinted>2016-09-30T09:58:36Z</cp:lastPrinted>
  <dcterms:created xsi:type="dcterms:W3CDTF">2016-09-04T08:25:17Z</dcterms:created>
  <dcterms:modified xsi:type="dcterms:W3CDTF">2019-01-31T10:47:59Z</dcterms:modified>
</cp:coreProperties>
</file>